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305" r:id="rId3"/>
    <p:sldId id="315" r:id="rId4"/>
    <p:sldId id="309" r:id="rId5"/>
    <p:sldId id="308" r:id="rId6"/>
    <p:sldId id="316" r:id="rId7"/>
    <p:sldId id="311" r:id="rId8"/>
    <p:sldId id="314" r:id="rId9"/>
    <p:sldId id="317" r:id="rId10"/>
    <p:sldId id="271" r:id="rId11"/>
  </p:sldIdLst>
  <p:sldSz cx="10693400" cy="7561263"/>
  <p:notesSz cx="6858000" cy="9144000"/>
  <p:defaultTextStyle>
    <a:defPPr>
      <a:defRPr lang="ru-RU"/>
    </a:defPPr>
    <a:lvl1pPr algn="l" defTabSz="1042988" rtl="0" fontAlgn="base">
      <a:spcBef>
        <a:spcPct val="0"/>
      </a:spcBef>
      <a:spcAft>
        <a:spcPct val="0"/>
      </a:spcAft>
      <a:defRPr sz="2100" kern="1200">
        <a:solidFill>
          <a:schemeClr val="tx1"/>
        </a:solidFill>
        <a:latin typeface="Arial" pitchFamily="34" charset="0"/>
        <a:ea typeface="+mn-ea"/>
        <a:cs typeface="+mn-cs"/>
      </a:defRPr>
    </a:lvl1pPr>
    <a:lvl2pPr marL="520700" indent="-63500" algn="l" defTabSz="1042988" rtl="0" fontAlgn="base">
      <a:spcBef>
        <a:spcPct val="0"/>
      </a:spcBef>
      <a:spcAft>
        <a:spcPct val="0"/>
      </a:spcAft>
      <a:defRPr sz="2100" kern="1200">
        <a:solidFill>
          <a:schemeClr val="tx1"/>
        </a:solidFill>
        <a:latin typeface="Arial" pitchFamily="34" charset="0"/>
        <a:ea typeface="+mn-ea"/>
        <a:cs typeface="+mn-cs"/>
      </a:defRPr>
    </a:lvl2pPr>
    <a:lvl3pPr marL="1042988" indent="-128588" algn="l" defTabSz="1042988" rtl="0" fontAlgn="base">
      <a:spcBef>
        <a:spcPct val="0"/>
      </a:spcBef>
      <a:spcAft>
        <a:spcPct val="0"/>
      </a:spcAft>
      <a:defRPr sz="2100" kern="1200">
        <a:solidFill>
          <a:schemeClr val="tx1"/>
        </a:solidFill>
        <a:latin typeface="Arial" pitchFamily="34" charset="0"/>
        <a:ea typeface="+mn-ea"/>
        <a:cs typeface="+mn-cs"/>
      </a:defRPr>
    </a:lvl3pPr>
    <a:lvl4pPr marL="1563688" indent="-192088" algn="l" defTabSz="1042988" rtl="0" fontAlgn="base">
      <a:spcBef>
        <a:spcPct val="0"/>
      </a:spcBef>
      <a:spcAft>
        <a:spcPct val="0"/>
      </a:spcAft>
      <a:defRPr sz="2100" kern="1200">
        <a:solidFill>
          <a:schemeClr val="tx1"/>
        </a:solidFill>
        <a:latin typeface="Arial" pitchFamily="34" charset="0"/>
        <a:ea typeface="+mn-ea"/>
        <a:cs typeface="+mn-cs"/>
      </a:defRPr>
    </a:lvl4pPr>
    <a:lvl5pPr marL="2085975" indent="-257175" algn="l" defTabSz="1042988"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1116">
          <p15:clr>
            <a:srgbClr val="A4A3A4"/>
          </p15:clr>
        </p15:guide>
        <p15:guide id="3" orient="horz" pos="348">
          <p15:clr>
            <a:srgbClr val="A4A3A4"/>
          </p15:clr>
        </p15:guide>
        <p15:guide id="4" orient="horz" pos="4470">
          <p15:clr>
            <a:srgbClr val="A4A3A4"/>
          </p15:clr>
        </p15:guide>
        <p15:guide id="5" pos="3368">
          <p15:clr>
            <a:srgbClr val="A4A3A4"/>
          </p15:clr>
        </p15:guide>
        <p15:guide id="6" pos="828">
          <p15:clr>
            <a:srgbClr val="A4A3A4"/>
          </p15:clr>
        </p15:guide>
        <p15:guide id="7" pos="1824">
          <p15:clr>
            <a:srgbClr val="A4A3A4"/>
          </p15:clr>
        </p15:guide>
        <p15:guide id="8" pos="6011">
          <p15:clr>
            <a:srgbClr val="A4A3A4"/>
          </p15:clr>
        </p15:guide>
        <p15:guide id="9" pos="6456">
          <p15:clr>
            <a:srgbClr val="A4A3A4"/>
          </p15:clr>
        </p15:guide>
        <p15:guide id="10" pos="6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9"/>
    <a:srgbClr val="FF3300"/>
    <a:srgbClr val="8D8C90"/>
    <a:srgbClr val="50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autoAdjust="0"/>
    <p:restoredTop sz="97372" autoAdjust="0"/>
  </p:normalViewPr>
  <p:slideViewPr>
    <p:cSldViewPr>
      <p:cViewPr>
        <p:scale>
          <a:sx n="100" d="100"/>
          <a:sy n="100" d="100"/>
        </p:scale>
        <p:origin x="-72" y="216"/>
      </p:cViewPr>
      <p:guideLst>
        <p:guide orient="horz" pos="2382"/>
        <p:guide orient="horz" pos="1116"/>
        <p:guide orient="horz" pos="348"/>
        <p:guide orient="horz" pos="4470"/>
        <p:guide pos="3368"/>
        <p:guide pos="828"/>
        <p:guide pos="1824"/>
        <p:guide pos="6011"/>
        <p:guide pos="6456"/>
        <p:guide pos="606"/>
      </p:guideLst>
    </p:cSldViewPr>
  </p:slideViewPr>
  <p:outlineViewPr>
    <p:cViewPr>
      <p:scale>
        <a:sx n="33" d="100"/>
        <a:sy n="33" d="100"/>
      </p:scale>
      <p:origin x="3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40"/>
      <c:rotY val="40"/>
      <c:depthPercent val="100"/>
      <c:rAngAx val="1"/>
    </c:view3D>
    <c:floor>
      <c:thickness val="0"/>
      <c:spPr>
        <a:solidFill>
          <a:schemeClr val="accent3">
            <a:lumMod val="40000"/>
            <a:lumOff val="60000"/>
          </a:schemeClr>
        </a:solidFill>
      </c:spPr>
    </c:floor>
    <c:sideWall>
      <c:thickness val="0"/>
      <c:spPr>
        <a:solidFill>
          <a:schemeClr val="accent3">
            <a:lumMod val="40000"/>
            <a:lumOff val="60000"/>
          </a:schemeClr>
        </a:solidFill>
      </c:spPr>
    </c:sideWall>
    <c:backWall>
      <c:thickness val="0"/>
      <c:spPr>
        <a:solidFill>
          <a:schemeClr val="accent3">
            <a:lumMod val="40000"/>
            <a:lumOff val="60000"/>
          </a:schemeClr>
        </a:solidFill>
      </c:spPr>
    </c:backWall>
    <c:plotArea>
      <c:layout>
        <c:manualLayout>
          <c:layoutTarget val="inner"/>
          <c:xMode val="edge"/>
          <c:yMode val="edge"/>
          <c:x val="0.13182250583268526"/>
          <c:y val="3.1291326053377581E-2"/>
          <c:w val="0.8371292078657927"/>
          <c:h val="0.85520179657457418"/>
        </c:manualLayout>
      </c:layout>
      <c:bar3DChart>
        <c:barDir val="bar"/>
        <c:grouping val="clustered"/>
        <c:varyColors val="0"/>
        <c:ser>
          <c:idx val="0"/>
          <c:order val="0"/>
          <c:tx>
            <c:strRef>
              <c:f>Лист1!$B$1</c:f>
              <c:strCache>
                <c:ptCount val="1"/>
                <c:pt idx="0">
                  <c:v>Столбец1</c:v>
                </c:pt>
              </c:strCache>
            </c:strRef>
          </c:tx>
          <c:invertIfNegative val="0"/>
          <c:dLbls>
            <c:dLbl>
              <c:idx val="0"/>
              <c:layout>
                <c:manualLayout>
                  <c:x val="1.2887109765581602E-2"/>
                  <c:y val="-7.1116650121312797E-2"/>
                </c:manualLayout>
              </c:layout>
              <c:showLegendKey val="0"/>
              <c:showVal val="1"/>
              <c:showCatName val="0"/>
              <c:showSerName val="0"/>
              <c:showPercent val="0"/>
              <c:showBubbleSize val="0"/>
            </c:dLbl>
            <c:dLbl>
              <c:idx val="1"/>
              <c:layout>
                <c:manualLayout>
                  <c:x val="1.0491426878494981E-2"/>
                  <c:y val="-7.361637237439568E-2"/>
                </c:manualLayout>
              </c:layout>
              <c:showLegendKey val="0"/>
              <c:showVal val="1"/>
              <c:showCatName val="0"/>
              <c:showSerName val="0"/>
              <c:showPercent val="0"/>
              <c:showBubbleSize val="0"/>
            </c:dLbl>
            <c:dLbl>
              <c:idx val="2"/>
              <c:layout>
                <c:manualLayout>
                  <c:x val="3.1334481353923636E-3"/>
                  <c:y val="-7.3961316126165189E-2"/>
                </c:manualLayout>
              </c:layout>
              <c:showLegendKey val="0"/>
              <c:showVal val="1"/>
              <c:showCatName val="0"/>
              <c:showSerName val="0"/>
              <c:showPercent val="0"/>
              <c:showBubbleSize val="0"/>
            </c:dLbl>
            <c:dLbl>
              <c:idx val="3"/>
              <c:layout>
                <c:manualLayout>
                  <c:x val="1.111022386401511E-2"/>
                  <c:y val="-7.7323621748121199E-2"/>
                </c:manualLayout>
              </c:layout>
              <c:showLegendKey val="0"/>
              <c:showVal val="1"/>
              <c:showCatName val="0"/>
              <c:showSerName val="0"/>
              <c:showPercent val="0"/>
              <c:showBubbleSize val="0"/>
            </c:dLbl>
            <c:dLbl>
              <c:idx val="4"/>
              <c:layout>
                <c:manualLayout>
                  <c:x val="-2.1310710846942933E-2"/>
                  <c:y val="-7.6806206120466902E-2"/>
                </c:manualLayout>
              </c:layout>
              <c:showLegendKey val="0"/>
              <c:showVal val="1"/>
              <c:showCatName val="0"/>
              <c:showSerName val="0"/>
              <c:showPercent val="0"/>
              <c:showBubbleSize val="0"/>
            </c:dLbl>
            <c:txPr>
              <a:bodyPr/>
              <a:lstStyle/>
              <a:p>
                <a:pPr>
                  <a:defRPr sz="1900" b="1" baseline="0">
                    <a:solidFill>
                      <a:srgbClr val="002060"/>
                    </a:solidFill>
                  </a:defRPr>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c:v>
                </c:pt>
                <c:pt idx="2">
                  <c:v>2016 год</c:v>
                </c:pt>
                <c:pt idx="3">
                  <c:v>2017 год</c:v>
                </c:pt>
                <c:pt idx="4">
                  <c:v>2018 год</c:v>
                </c:pt>
              </c:strCache>
            </c:strRef>
          </c:cat>
          <c:val>
            <c:numRef>
              <c:f>Лист1!$B$2:$B$6</c:f>
              <c:numCache>
                <c:formatCode>General</c:formatCode>
                <c:ptCount val="5"/>
                <c:pt idx="0">
                  <c:v>40.700000000000003</c:v>
                </c:pt>
                <c:pt idx="1">
                  <c:v>41.5</c:v>
                </c:pt>
                <c:pt idx="2">
                  <c:v>46.6</c:v>
                </c:pt>
                <c:pt idx="3">
                  <c:v>50.4</c:v>
                </c:pt>
                <c:pt idx="4">
                  <c:v>52.8</c:v>
                </c:pt>
              </c:numCache>
            </c:numRef>
          </c:val>
        </c:ser>
        <c:dLbls>
          <c:showLegendKey val="0"/>
          <c:showVal val="0"/>
          <c:showCatName val="0"/>
          <c:showSerName val="0"/>
          <c:showPercent val="0"/>
          <c:showBubbleSize val="0"/>
        </c:dLbls>
        <c:gapWidth val="150"/>
        <c:shape val="cylinder"/>
        <c:axId val="43011584"/>
        <c:axId val="32357120"/>
        <c:axId val="0"/>
      </c:bar3DChart>
      <c:catAx>
        <c:axId val="43011584"/>
        <c:scaling>
          <c:orientation val="minMax"/>
        </c:scaling>
        <c:delete val="0"/>
        <c:axPos val="l"/>
        <c:numFmt formatCode="General" sourceLinked="1"/>
        <c:majorTickMark val="out"/>
        <c:minorTickMark val="none"/>
        <c:tickLblPos val="nextTo"/>
        <c:txPr>
          <a:bodyPr/>
          <a:lstStyle/>
          <a:p>
            <a:pPr>
              <a:defRPr b="1"/>
            </a:pPr>
            <a:endParaRPr lang="ru-RU"/>
          </a:p>
        </c:txPr>
        <c:crossAx val="32357120"/>
        <c:crosses val="autoZero"/>
        <c:auto val="1"/>
        <c:lblAlgn val="ctr"/>
        <c:lblOffset val="100"/>
        <c:noMultiLvlLbl val="0"/>
      </c:catAx>
      <c:valAx>
        <c:axId val="32357120"/>
        <c:scaling>
          <c:orientation val="minMax"/>
          <c:max val="60"/>
        </c:scaling>
        <c:delete val="0"/>
        <c:axPos val="b"/>
        <c:majorGridlines>
          <c:spPr>
            <a:ln w="9525"/>
            <a:effectLst>
              <a:outerShdw blurRad="50800" dist="38100" dir="13500000" algn="br" rotWithShape="0">
                <a:prstClr val="black">
                  <a:alpha val="21000"/>
                </a:prstClr>
              </a:outerShdw>
            </a:effectLst>
          </c:spPr>
        </c:majorGridlines>
        <c:numFmt formatCode="General" sourceLinked="1"/>
        <c:majorTickMark val="out"/>
        <c:minorTickMark val="none"/>
        <c:tickLblPos val="nextTo"/>
        <c:txPr>
          <a:bodyPr/>
          <a:lstStyle/>
          <a:p>
            <a:pPr>
              <a:defRPr b="1"/>
            </a:pPr>
            <a:endParaRPr lang="ru-RU"/>
          </a:p>
        </c:txPr>
        <c:crossAx val="43011584"/>
        <c:crosses val="autoZero"/>
        <c:crossBetween val="between"/>
      </c:valAx>
      <c:spPr>
        <a:effectLst>
          <a:glow rad="127000">
            <a:schemeClr val="accent6">
              <a:lumMod val="60000"/>
              <a:lumOff val="40000"/>
            </a:schemeClr>
          </a:glow>
          <a:outerShdw blurRad="152400" dist="317500" dir="5400000" sx="90000" sy="-19000" rotWithShape="0">
            <a:schemeClr val="accent4">
              <a:lumMod val="60000"/>
              <a:lumOff val="40000"/>
              <a:alpha val="61000"/>
            </a:schemeClr>
          </a:outerShdw>
        </a:effectLst>
        <a:scene3d>
          <a:camera prst="orthographicFront"/>
          <a:lightRig rig="threePt" dir="t"/>
        </a:scene3d>
        <a:sp3d>
          <a:bevelT w="6350"/>
        </a:sp3d>
      </c:spPr>
    </c:plotArea>
    <c:plotVisOnly val="1"/>
    <c:dispBlanksAs val="gap"/>
    <c:showDLblsOverMax val="0"/>
  </c:chart>
  <c:spPr>
    <a:effectLst>
      <a:glow rad="228600">
        <a:schemeClr val="accent3">
          <a:lumMod val="60000"/>
          <a:lumOff val="40000"/>
          <a:alpha val="53000"/>
        </a:schemeClr>
      </a:glow>
      <a:innerShdw blurRad="63500" dist="50800" dir="10800000">
        <a:prstClr val="black">
          <a:alpha val="50000"/>
        </a:prstClr>
      </a:innerShdw>
    </a:effectLst>
    <a:scene3d>
      <a:camera prst="orthographicFront"/>
      <a:lightRig rig="threePt" dir="t"/>
    </a:scene3d>
    <a:sp3d>
      <a:bevelB prst="relaxedInset"/>
    </a:sp3d>
  </c:spPr>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spPr>
            <a:ln>
              <a:solidFill>
                <a:schemeClr val="tx1"/>
              </a:solidFill>
            </a:ln>
          </c:spPr>
          <c:explosion val="7"/>
          <c:dLbls>
            <c:dLbl>
              <c:idx val="0"/>
              <c:layout>
                <c:manualLayout>
                  <c:x val="6.8065927872511589E-2"/>
                  <c:y val="-9.1628987781517013E-2"/>
                </c:manualLayout>
              </c:layout>
              <c:tx>
                <c:rich>
                  <a:bodyPr/>
                  <a:lstStyle/>
                  <a:p>
                    <a:pPr>
                      <a:defRPr sz="1800" b="1" i="1">
                        <a:solidFill>
                          <a:schemeClr val="tx1"/>
                        </a:solidFill>
                      </a:defRPr>
                    </a:pPr>
                    <a:r>
                      <a:rPr lang="en-US" sz="1800" dirty="0" smtClean="0">
                        <a:solidFill>
                          <a:schemeClr val="tx1"/>
                        </a:solidFill>
                      </a:rPr>
                      <a:t>53.4</a:t>
                    </a:r>
                    <a:r>
                      <a:rPr lang="ru-RU" sz="1800" dirty="0" smtClean="0">
                        <a:solidFill>
                          <a:schemeClr val="tx1"/>
                        </a:solidFill>
                      </a:rPr>
                      <a:t> (31,6%)</a:t>
                    </a:r>
                    <a:endParaRPr lang="en-US" sz="1800" dirty="0"/>
                  </a:p>
                </c:rich>
              </c:tx>
              <c:spPr/>
              <c:showLegendKey val="0"/>
              <c:showVal val="1"/>
              <c:showCatName val="0"/>
              <c:showSerName val="0"/>
              <c:showPercent val="0"/>
              <c:showBubbleSize val="0"/>
            </c:dLbl>
            <c:dLbl>
              <c:idx val="1"/>
              <c:layout>
                <c:manualLayout>
                  <c:x val="0.30600486856707243"/>
                  <c:y val="4.0372872615830942E-3"/>
                </c:manualLayout>
              </c:layout>
              <c:tx>
                <c:rich>
                  <a:bodyPr/>
                  <a:lstStyle/>
                  <a:p>
                    <a:r>
                      <a:rPr lang="en-US" sz="1800" dirty="0" smtClean="0">
                        <a:solidFill>
                          <a:schemeClr val="tx1"/>
                        </a:solidFill>
                      </a:rPr>
                      <a:t>79.5</a:t>
                    </a:r>
                    <a:r>
                      <a:rPr lang="ru-RU" sz="1800" dirty="0" smtClean="0">
                        <a:solidFill>
                          <a:schemeClr val="tx1"/>
                        </a:solidFill>
                      </a:rPr>
                      <a:t> (47%)</a:t>
                    </a:r>
                  </a:p>
                  <a:p>
                    <a:r>
                      <a:rPr lang="ru-RU" dirty="0" smtClean="0">
                        <a:solidFill>
                          <a:schemeClr val="tx1"/>
                        </a:solidFill>
                      </a:rPr>
                      <a:t> </a:t>
                    </a:r>
                    <a:endParaRPr lang="en-US" dirty="0"/>
                  </a:p>
                </c:rich>
              </c:tx>
              <c:showLegendKey val="0"/>
              <c:showVal val="1"/>
              <c:showCatName val="0"/>
              <c:showSerName val="0"/>
              <c:showPercent val="0"/>
              <c:showBubbleSize val="0"/>
            </c:dLbl>
            <c:dLbl>
              <c:idx val="2"/>
              <c:layout>
                <c:manualLayout>
                  <c:x val="-2.7337695233099926E-3"/>
                  <c:y val="-2.1006575789272739E-3"/>
                </c:manualLayout>
              </c:layout>
              <c:tx>
                <c:rich>
                  <a:bodyPr/>
                  <a:lstStyle/>
                  <a:p>
                    <a:r>
                      <a:rPr lang="en-US" sz="1800" dirty="0" smtClean="0">
                        <a:solidFill>
                          <a:schemeClr val="tx1"/>
                        </a:solidFill>
                      </a:rPr>
                      <a:t>36.1</a:t>
                    </a:r>
                    <a:r>
                      <a:rPr lang="ru-RU" sz="1800" dirty="0" smtClean="0">
                        <a:solidFill>
                          <a:schemeClr val="tx1"/>
                        </a:solidFill>
                      </a:rPr>
                      <a:t> (21,4%)</a:t>
                    </a:r>
                    <a:endParaRPr lang="en-US" sz="1800" dirty="0"/>
                  </a:p>
                </c:rich>
              </c:tx>
              <c:showLegendKey val="0"/>
              <c:showVal val="1"/>
              <c:showCatName val="0"/>
              <c:showSerName val="0"/>
              <c:showPercent val="0"/>
              <c:showBubbleSize val="0"/>
            </c:dLbl>
            <c:txPr>
              <a:bodyPr/>
              <a:lstStyle/>
              <a:p>
                <a:pPr>
                  <a:defRPr sz="2000" b="1" i="1">
                    <a:solidFill>
                      <a:schemeClr val="tx1"/>
                    </a:solidFill>
                  </a:defRPr>
                </a:pPr>
                <a:endParaRPr lang="ru-RU"/>
              </a:p>
            </c:txPr>
            <c:showLegendKey val="0"/>
            <c:showVal val="1"/>
            <c:showCatName val="0"/>
            <c:showSerName val="0"/>
            <c:showPercent val="0"/>
            <c:showBubbleSize val="0"/>
            <c:showLeaderLines val="1"/>
          </c:dLbls>
          <c:cat>
            <c:strRef>
              <c:f>Лист1!$A$2:$A$5</c:f>
              <c:strCache>
                <c:ptCount val="3"/>
                <c:pt idx="0">
                  <c:v>налог</c:v>
                </c:pt>
                <c:pt idx="1">
                  <c:v>пени</c:v>
                </c:pt>
                <c:pt idx="2">
                  <c:v>штраф</c:v>
                </c:pt>
              </c:strCache>
            </c:strRef>
          </c:cat>
          <c:val>
            <c:numRef>
              <c:f>Лист1!$B$2:$B$5</c:f>
              <c:numCache>
                <c:formatCode>General</c:formatCode>
                <c:ptCount val="4"/>
                <c:pt idx="0">
                  <c:v>53.4</c:v>
                </c:pt>
                <c:pt idx="1">
                  <c:v>79.5</c:v>
                </c:pt>
                <c:pt idx="2">
                  <c:v>36.1</c:v>
                </c:pt>
              </c:numCache>
            </c:numRef>
          </c:val>
        </c:ser>
        <c:dLbls>
          <c:showLegendKey val="0"/>
          <c:showVal val="0"/>
          <c:showCatName val="0"/>
          <c:showSerName val="0"/>
          <c:showPercent val="0"/>
          <c:showBubbleSize val="0"/>
          <c:showLeaderLines val="1"/>
        </c:dLbls>
      </c:pie3DChart>
      <c:spPr>
        <a:noFill/>
        <a:ln w="25400">
          <a:noFill/>
        </a:ln>
      </c:spPr>
    </c:plotArea>
    <c:legend>
      <c:legendPos val="r"/>
      <c:legendEntry>
        <c:idx val="3"/>
        <c:delete val="1"/>
      </c:legendEntry>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spPr>
            <a:ln>
              <a:solidFill>
                <a:schemeClr val="tx1"/>
              </a:solidFill>
            </a:ln>
          </c:spPr>
          <c:dPt>
            <c:idx val="2"/>
            <c:bubble3D val="0"/>
            <c:explosion val="18"/>
          </c:dPt>
          <c:dLbls>
            <c:dLbl>
              <c:idx val="0"/>
              <c:layout>
                <c:manualLayout>
                  <c:x val="-0.26591188918723224"/>
                  <c:y val="4.3084755403546407E-2"/>
                </c:manualLayout>
              </c:layout>
              <c:tx>
                <c:rich>
                  <a:bodyPr/>
                  <a:lstStyle/>
                  <a:p>
                    <a:r>
                      <a:rPr lang="en-US" dirty="0" smtClean="0"/>
                      <a:t>11.5</a:t>
                    </a:r>
                    <a:r>
                      <a:rPr lang="ru-RU" dirty="0" smtClean="0"/>
                      <a:t> (5,1%)</a:t>
                    </a:r>
                  </a:p>
                  <a:p>
                    <a:endParaRPr lang="en-US" dirty="0"/>
                  </a:p>
                </c:rich>
              </c:tx>
              <c:showLegendKey val="0"/>
              <c:showVal val="1"/>
              <c:showCatName val="0"/>
              <c:showSerName val="0"/>
              <c:showPercent val="0"/>
              <c:showBubbleSize val="0"/>
            </c:dLbl>
            <c:dLbl>
              <c:idx val="1"/>
              <c:layout>
                <c:manualLayout>
                  <c:x val="0.10799015768768581"/>
                  <c:y val="3.6535250623796013E-2"/>
                </c:manualLayout>
              </c:layout>
              <c:tx>
                <c:rich>
                  <a:bodyPr/>
                  <a:lstStyle/>
                  <a:p>
                    <a:r>
                      <a:rPr lang="en-US" dirty="0" smtClean="0"/>
                      <a:t>0.9</a:t>
                    </a:r>
                    <a:r>
                      <a:rPr lang="ru-RU" dirty="0" smtClean="0"/>
                      <a:t> (0,4%)</a:t>
                    </a:r>
                  </a:p>
                  <a:p>
                    <a:endParaRPr lang="en-US" dirty="0"/>
                  </a:p>
                </c:rich>
              </c:tx>
              <c:showLegendKey val="0"/>
              <c:showVal val="1"/>
              <c:showCatName val="0"/>
              <c:showSerName val="0"/>
              <c:showPercent val="0"/>
              <c:showBubbleSize val="0"/>
            </c:dLbl>
            <c:dLbl>
              <c:idx val="2"/>
              <c:layout>
                <c:manualLayout>
                  <c:x val="0.31863771109991457"/>
                  <c:y val="2.1158459736956958E-2"/>
                </c:manualLayout>
              </c:layout>
              <c:tx>
                <c:rich>
                  <a:bodyPr/>
                  <a:lstStyle/>
                  <a:p>
                    <a:r>
                      <a:rPr lang="en-US" dirty="0" smtClean="0"/>
                      <a:t>213.8</a:t>
                    </a:r>
                    <a:r>
                      <a:rPr lang="ru-RU" dirty="0" smtClean="0"/>
                      <a:t> (94,5%)</a:t>
                    </a:r>
                  </a:p>
                </c:rich>
              </c:tx>
              <c:showLegendKey val="0"/>
              <c:showVal val="1"/>
              <c:showCatName val="0"/>
              <c:showSerName val="0"/>
              <c:showPercent val="0"/>
              <c:showBubbleSize val="0"/>
            </c:dLbl>
            <c:txPr>
              <a:bodyPr/>
              <a:lstStyle/>
              <a:p>
                <a:pPr>
                  <a:defRPr sz="1800" b="1" i="1">
                    <a:solidFill>
                      <a:schemeClr val="tx1"/>
                    </a:solidFill>
                  </a:defRPr>
                </a:pPr>
                <a:endParaRPr lang="ru-RU"/>
              </a:p>
            </c:txPr>
            <c:showLegendKey val="0"/>
            <c:showVal val="1"/>
            <c:showCatName val="0"/>
            <c:showSerName val="0"/>
            <c:showPercent val="0"/>
            <c:showBubbleSize val="0"/>
            <c:showLeaderLines val="1"/>
          </c:dLbls>
          <c:cat>
            <c:strRef>
              <c:f>Лист1!$A$2:$A$5</c:f>
              <c:strCache>
                <c:ptCount val="3"/>
                <c:pt idx="0">
                  <c:v>налог</c:v>
                </c:pt>
                <c:pt idx="1">
                  <c:v>пени</c:v>
                </c:pt>
                <c:pt idx="2">
                  <c:v>штраф</c:v>
                </c:pt>
              </c:strCache>
            </c:strRef>
          </c:cat>
          <c:val>
            <c:numRef>
              <c:f>Лист1!$B$2:$B$5</c:f>
              <c:numCache>
                <c:formatCode>General</c:formatCode>
                <c:ptCount val="4"/>
                <c:pt idx="0">
                  <c:v>11.5</c:v>
                </c:pt>
                <c:pt idx="1">
                  <c:v>0.9</c:v>
                </c:pt>
                <c:pt idx="2">
                  <c:v>213.8</c:v>
                </c:pt>
              </c:numCache>
            </c:numRef>
          </c:val>
        </c:ser>
        <c:dLbls>
          <c:showLegendKey val="0"/>
          <c:showVal val="0"/>
          <c:showCatName val="0"/>
          <c:showSerName val="0"/>
          <c:showPercent val="0"/>
          <c:showBubbleSize val="0"/>
          <c:showLeaderLines val="1"/>
        </c:dLbls>
      </c:pie3DChart>
    </c:plotArea>
    <c:legend>
      <c:legendPos val="r"/>
      <c:legendEntry>
        <c:idx val="3"/>
        <c:delete val="1"/>
      </c:legendEntry>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40"/>
      <c:depthPercent val="100"/>
      <c:rAngAx val="1"/>
    </c:view3D>
    <c:floor>
      <c:thickness val="0"/>
      <c:spPr>
        <a:solidFill>
          <a:schemeClr val="accent3">
            <a:lumMod val="40000"/>
            <a:lumOff val="60000"/>
          </a:schemeClr>
        </a:solidFill>
        <a:effectLst>
          <a:outerShdw blurRad="152400" dist="317500" dir="5400000" sx="90000" sy="-19000" rotWithShape="0">
            <a:schemeClr val="tx1">
              <a:alpha val="19000"/>
            </a:schemeClr>
          </a:outerShdw>
        </a:effectLst>
        <a:scene3d>
          <a:camera prst="orthographicFront"/>
          <a:lightRig rig="threePt" dir="t"/>
        </a:scene3d>
        <a:sp3d>
          <a:contourClr>
            <a:srgbClr val="000000"/>
          </a:contourClr>
        </a:sp3d>
      </c:spPr>
    </c:floor>
    <c:sideWall>
      <c:thickness val="0"/>
      <c:spPr>
        <a:solidFill>
          <a:schemeClr val="accent3">
            <a:lumMod val="40000"/>
            <a:lumOff val="60000"/>
          </a:schemeClr>
        </a:solidFill>
      </c:spPr>
    </c:sideWall>
    <c:backWall>
      <c:thickness val="0"/>
      <c:spPr>
        <a:solidFill>
          <a:schemeClr val="accent3">
            <a:lumMod val="40000"/>
            <a:lumOff val="60000"/>
          </a:schemeClr>
        </a:solidFill>
      </c:spPr>
    </c:backWall>
    <c:plotArea>
      <c:layout/>
      <c:bar3DChart>
        <c:barDir val="col"/>
        <c:grouping val="stacked"/>
        <c:varyColors val="0"/>
        <c:ser>
          <c:idx val="0"/>
          <c:order val="0"/>
          <c:tx>
            <c:strRef>
              <c:f>Лист1!$B$1</c:f>
              <c:strCache>
                <c:ptCount val="1"/>
                <c:pt idx="0">
                  <c:v>Ряд 1</c:v>
                </c:pt>
              </c:strCache>
            </c:strRef>
          </c:tx>
          <c:spPr>
            <a:ln>
              <a:solidFill>
                <a:schemeClr val="tx1"/>
              </a:solidFill>
            </a:ln>
            <a:effectLst>
              <a:outerShdw blurRad="279400" dist="50800" dir="5400000" sx="116000" sy="116000" algn="ctr" rotWithShape="0">
                <a:schemeClr val="tx1">
                  <a:alpha val="78000"/>
                </a:schemeClr>
              </a:outerShdw>
            </a:effectLst>
          </c:spPr>
          <c:invertIfNegative val="0"/>
          <c:dPt>
            <c:idx val="0"/>
            <c:invertIfNegative val="0"/>
            <c:bubble3D val="0"/>
            <c:spPr>
              <a:ln>
                <a:solidFill>
                  <a:schemeClr val="tx1"/>
                </a:solidFill>
              </a:ln>
              <a:effectLst>
                <a:outerShdw blurRad="279400" dist="50800" dir="5400000" sx="116000" sy="116000" algn="ctr" rotWithShape="0">
                  <a:schemeClr val="tx1">
                    <a:alpha val="78000"/>
                  </a:schemeClr>
                </a:outerShdw>
              </a:effectLst>
              <a:scene3d>
                <a:camera prst="orthographicFront"/>
                <a:lightRig rig="threePt" dir="t"/>
              </a:scene3d>
              <a:sp3d prstMaterial="dkEdge"/>
            </c:spPr>
          </c:dPt>
          <c:dPt>
            <c:idx val="2"/>
            <c:invertIfNegative val="0"/>
            <c:bubble3D val="0"/>
            <c:spPr>
              <a:solidFill>
                <a:schemeClr val="accent2"/>
              </a:solidFill>
              <a:ln>
                <a:solidFill>
                  <a:schemeClr val="tx1"/>
                </a:solidFill>
              </a:ln>
              <a:effectLst>
                <a:outerShdw blurRad="279400" dist="50800" dir="5400000" sx="116000" sy="116000" algn="ctr" rotWithShape="0">
                  <a:schemeClr val="tx1">
                    <a:alpha val="78000"/>
                  </a:schemeClr>
                </a:outerShdw>
              </a:effectLst>
            </c:spPr>
          </c:dPt>
          <c:dLbls>
            <c:dLbl>
              <c:idx val="2"/>
              <c:layout>
                <c:manualLayout>
                  <c:x val="5.1852095159969566E-2"/>
                  <c:y val="0.21599183886261847"/>
                </c:manualLayout>
              </c:layout>
              <c:tx>
                <c:rich>
                  <a:bodyPr/>
                  <a:lstStyle/>
                  <a:p>
                    <a:pPr>
                      <a:defRPr sz="2000" b="1"/>
                    </a:pPr>
                    <a:r>
                      <a:rPr lang="ru-RU" sz="2000" b="1" dirty="0" smtClean="0"/>
                      <a:t>79 322</a:t>
                    </a:r>
                  </a:p>
                  <a:p>
                    <a:pPr>
                      <a:defRPr sz="2000" b="1"/>
                    </a:pPr>
                    <a:endParaRPr lang="ru-RU" b="1" dirty="0" smtClean="0"/>
                  </a:p>
                </c:rich>
              </c:tx>
              <c:spPr/>
              <c:showLegendKey val="0"/>
              <c:showVal val="1"/>
              <c:showCatName val="0"/>
              <c:showSerName val="0"/>
              <c:showPercent val="0"/>
              <c:showBubbleSize val="0"/>
            </c:dLbl>
            <c:txPr>
              <a:bodyPr/>
              <a:lstStyle/>
              <a:p>
                <a:pPr>
                  <a:defRPr sz="2000"/>
                </a:pPr>
                <a:endParaRPr lang="ru-RU"/>
              </a:p>
            </c:txPr>
            <c:showLegendKey val="0"/>
            <c:showVal val="0"/>
            <c:showCatName val="0"/>
            <c:showSerName val="0"/>
            <c:showPercent val="0"/>
            <c:showBubbleSize val="0"/>
          </c:dLbls>
          <c:cat>
            <c:strRef>
              <c:f>Лист1!$A$5:$A$9</c:f>
              <c:strCache>
                <c:ptCount val="3"/>
                <c:pt idx="0">
                  <c:v>2017 год</c:v>
                </c:pt>
                <c:pt idx="2">
                  <c:v>2018 год</c:v>
                </c:pt>
              </c:strCache>
            </c:strRef>
          </c:cat>
          <c:val>
            <c:numRef>
              <c:f>Лист1!$B$5:$B$9</c:f>
              <c:numCache>
                <c:formatCode>General</c:formatCode>
                <c:ptCount val="5"/>
                <c:pt idx="0" formatCode="0.00">
                  <c:v>76.900000000000006</c:v>
                </c:pt>
                <c:pt idx="2">
                  <c:v>79.3</c:v>
                </c:pt>
              </c:numCache>
            </c:numRef>
          </c:val>
        </c:ser>
        <c:dLbls>
          <c:showLegendKey val="0"/>
          <c:showVal val="0"/>
          <c:showCatName val="0"/>
          <c:showSerName val="0"/>
          <c:showPercent val="0"/>
          <c:showBubbleSize val="0"/>
        </c:dLbls>
        <c:gapWidth val="0"/>
        <c:gapDepth val="0"/>
        <c:shape val="pyramid"/>
        <c:axId val="68069888"/>
        <c:axId val="34959296"/>
        <c:axId val="0"/>
      </c:bar3DChart>
      <c:dateAx>
        <c:axId val="68069888"/>
        <c:scaling>
          <c:orientation val="minMax"/>
        </c:scaling>
        <c:delete val="0"/>
        <c:axPos val="b"/>
        <c:numFmt formatCode="General" sourceLinked="1"/>
        <c:majorTickMark val="out"/>
        <c:minorTickMark val="none"/>
        <c:tickLblPos val="nextTo"/>
        <c:spPr>
          <a:ln>
            <a:solidFill>
              <a:schemeClr val="accent1">
                <a:shade val="95000"/>
                <a:satMod val="105000"/>
              </a:schemeClr>
            </a:solidFill>
          </a:ln>
          <a:effectLst>
            <a:outerShdw blurRad="50800" dist="50800" dir="5400000" algn="ctr" rotWithShape="0">
              <a:schemeClr val="bg1"/>
            </a:outerShdw>
          </a:effectLst>
        </c:spPr>
        <c:txPr>
          <a:bodyPr/>
          <a:lstStyle/>
          <a:p>
            <a:pPr>
              <a:defRPr b="1">
                <a:solidFill>
                  <a:srgbClr val="005AA9"/>
                </a:solidFill>
              </a:defRPr>
            </a:pPr>
            <a:endParaRPr lang="ru-RU"/>
          </a:p>
        </c:txPr>
        <c:crossAx val="34959296"/>
        <c:crosses val="autoZero"/>
        <c:auto val="0"/>
        <c:lblOffset val="100"/>
        <c:baseTimeUnit val="days"/>
      </c:dateAx>
      <c:valAx>
        <c:axId val="34959296"/>
        <c:scaling>
          <c:orientation val="minMax"/>
          <c:max val="90"/>
          <c:min val="0"/>
        </c:scaling>
        <c:delete val="0"/>
        <c:axPos val="l"/>
        <c:majorGridlines/>
        <c:numFmt formatCode="0" sourceLinked="0"/>
        <c:majorTickMark val="out"/>
        <c:minorTickMark val="in"/>
        <c:tickLblPos val="nextTo"/>
        <c:crossAx val="68069888"/>
        <c:crossesAt val="1"/>
        <c:crossBetween val="between"/>
        <c:majorUnit val="10"/>
        <c:minorUnit val="1"/>
      </c:valAx>
      <c:spPr>
        <a:scene3d>
          <a:camera prst="orthographicFront"/>
          <a:lightRig rig="threePt" dir="t"/>
        </a:scene3d>
        <a:sp3d>
          <a:bevelT w="6350"/>
        </a:sp3d>
      </c:spPr>
    </c:plotArea>
    <c:plotVisOnly val="1"/>
    <c:dispBlanksAs val="gap"/>
    <c:showDLblsOverMax val="0"/>
  </c:chart>
  <c:spPr>
    <a:effectLst>
      <a:outerShdw blurRad="50800" dist="50800" dir="5400000" algn="ctr" rotWithShape="0">
        <a:schemeClr val="bg1"/>
      </a:outerShdw>
    </a:effectLst>
  </c:spPr>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Столбец2</c:v>
                </c:pt>
              </c:strCache>
            </c:strRef>
          </c:tx>
          <c:spPr>
            <a:ln>
              <a:solidFill>
                <a:schemeClr val="tx1"/>
              </a:solidFill>
            </a:ln>
          </c:spPr>
          <c:explosion val="2"/>
          <c:dPt>
            <c:idx val="0"/>
            <c:bubble3D val="0"/>
            <c:explosion val="3"/>
          </c:dPt>
          <c:dLbls>
            <c:dLbl>
              <c:idx val="0"/>
              <c:layout>
                <c:manualLayout>
                  <c:x val="5.6986087539327414E-2"/>
                  <c:y val="-0.1385151105214889"/>
                </c:manualLayout>
              </c:layout>
              <c:tx>
                <c:rich>
                  <a:bodyPr/>
                  <a:lstStyle/>
                  <a:p>
                    <a:r>
                      <a:rPr lang="en-US" dirty="0" smtClean="0"/>
                      <a:t>14.6</a:t>
                    </a:r>
                    <a:r>
                      <a:rPr lang="ru-RU" dirty="0" smtClean="0"/>
                      <a:t> </a:t>
                    </a:r>
                  </a:p>
                  <a:p>
                    <a:r>
                      <a:rPr lang="ru-RU" dirty="0" smtClean="0"/>
                      <a:t>(53,4%)</a:t>
                    </a:r>
                  </a:p>
                  <a:p>
                    <a:endParaRPr lang="en-US" dirty="0"/>
                  </a:p>
                </c:rich>
              </c:tx>
              <c:showLegendKey val="0"/>
              <c:showVal val="1"/>
              <c:showCatName val="0"/>
              <c:showSerName val="0"/>
              <c:showPercent val="0"/>
              <c:showBubbleSize val="0"/>
            </c:dLbl>
            <c:dLbl>
              <c:idx val="1"/>
              <c:layout>
                <c:manualLayout>
                  <c:x val="-8.0054336322139652E-2"/>
                  <c:y val="-1.9854734872801306E-2"/>
                </c:manualLayout>
              </c:layout>
              <c:tx>
                <c:rich>
                  <a:bodyPr/>
                  <a:lstStyle/>
                  <a:p>
                    <a:r>
                      <a:rPr lang="en-US" sz="2000" b="1" i="1" dirty="0" smtClean="0"/>
                      <a:t>2.2</a:t>
                    </a:r>
                    <a:endParaRPr lang="ru-RU" sz="2000" b="1" i="1" dirty="0" smtClean="0"/>
                  </a:p>
                  <a:p>
                    <a:r>
                      <a:rPr lang="ru-RU" sz="2000" b="1" i="1" dirty="0" smtClean="0"/>
                      <a:t> (8,1%)</a:t>
                    </a:r>
                    <a:endParaRPr lang="en-US" dirty="0"/>
                  </a:p>
                </c:rich>
              </c:tx>
              <c:showLegendKey val="0"/>
              <c:showVal val="1"/>
              <c:showCatName val="0"/>
              <c:showSerName val="0"/>
              <c:showPercent val="0"/>
              <c:showBubbleSize val="0"/>
            </c:dLbl>
            <c:dLbl>
              <c:idx val="2"/>
              <c:layout>
                <c:manualLayout>
                  <c:x val="-5.3483038766109887E-2"/>
                  <c:y val="-4.7127116594888149E-2"/>
                </c:manualLayout>
              </c:layout>
              <c:tx>
                <c:rich>
                  <a:bodyPr/>
                  <a:lstStyle/>
                  <a:p>
                    <a:r>
                      <a:rPr lang="en-US" dirty="0" smtClean="0"/>
                      <a:t>10.3</a:t>
                    </a:r>
                    <a:r>
                      <a:rPr lang="ru-RU" dirty="0" smtClean="0"/>
                      <a:t>  </a:t>
                    </a:r>
                  </a:p>
                  <a:p>
                    <a:r>
                      <a:rPr lang="ru-RU" dirty="0" smtClean="0"/>
                      <a:t>(38%)</a:t>
                    </a:r>
                  </a:p>
                  <a:p>
                    <a:endParaRPr lang="en-US" dirty="0"/>
                  </a:p>
                </c:rich>
              </c:tx>
              <c:showLegendKey val="0"/>
              <c:showVal val="1"/>
              <c:showCatName val="0"/>
              <c:showSerName val="0"/>
              <c:showPercent val="0"/>
              <c:showBubbleSize val="0"/>
            </c:dLbl>
            <c:txPr>
              <a:bodyPr/>
              <a:lstStyle/>
              <a:p>
                <a:pPr>
                  <a:defRPr sz="2000" b="1" i="1"/>
                </a:pPr>
                <a:endParaRPr lang="ru-RU"/>
              </a:p>
            </c:txPr>
            <c:showLegendKey val="0"/>
            <c:showVal val="1"/>
            <c:showCatName val="0"/>
            <c:showSerName val="0"/>
            <c:showPercent val="0"/>
            <c:showBubbleSize val="0"/>
            <c:showLeaderLines val="1"/>
          </c:dLbls>
          <c:cat>
            <c:strRef>
              <c:f>Лист1!$A$2:$A$4</c:f>
              <c:strCache>
                <c:ptCount val="3"/>
                <c:pt idx="0">
                  <c:v>налог </c:v>
                </c:pt>
                <c:pt idx="1">
                  <c:v>пени</c:v>
                </c:pt>
                <c:pt idx="2">
                  <c:v>штрафы</c:v>
                </c:pt>
              </c:strCache>
            </c:strRef>
          </c:cat>
          <c:val>
            <c:numRef>
              <c:f>Лист1!$B$2:$B$4</c:f>
              <c:numCache>
                <c:formatCode>General</c:formatCode>
                <c:ptCount val="3"/>
                <c:pt idx="0">
                  <c:v>14.6</c:v>
                </c:pt>
                <c:pt idx="1">
                  <c:v>2.2000000000000002</c:v>
                </c:pt>
                <c:pt idx="2">
                  <c:v>10.3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3404248574085349"/>
          <c:y val="0.31860672296651099"/>
          <c:w val="0.15526867765484681"/>
          <c:h val="0.27195357923193719"/>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2">
                <a:lumMod val="40000"/>
                <a:lumOff val="60000"/>
              </a:schemeClr>
            </a:solidFill>
          </c:spPr>
          <c:invertIfNegative val="0"/>
          <c:dPt>
            <c:idx val="0"/>
            <c:invertIfNegative val="0"/>
            <c:bubble3D val="0"/>
            <c:spPr>
              <a:solidFill>
                <a:schemeClr val="accent6">
                  <a:lumMod val="50000"/>
                </a:schemeClr>
              </a:solidFill>
            </c:spPr>
          </c:dPt>
          <c:dPt>
            <c:idx val="1"/>
            <c:invertIfNegative val="0"/>
            <c:bubble3D val="0"/>
            <c:spPr>
              <a:solidFill>
                <a:schemeClr val="accent4">
                  <a:lumMod val="75000"/>
                </a:schemeClr>
              </a:solidFill>
            </c:spPr>
          </c:dPt>
          <c:dPt>
            <c:idx val="2"/>
            <c:invertIfNegative val="0"/>
            <c:bubble3D val="0"/>
            <c:spPr/>
          </c:dPt>
          <c:dLbls>
            <c:showLegendKey val="0"/>
            <c:showVal val="1"/>
            <c:showCatName val="0"/>
            <c:showSerName val="0"/>
            <c:showPercent val="0"/>
            <c:showBubbleSize val="0"/>
            <c:showLeaderLines val="0"/>
          </c:dLbls>
          <c:cat>
            <c:strRef>
              <c:f>Лист1!$A$2:$A$5</c:f>
              <c:strCache>
                <c:ptCount val="4"/>
                <c:pt idx="0">
                  <c:v>Оптовая торговля</c:v>
                </c:pt>
                <c:pt idx="1">
                  <c:v>Деятельность в области здравоохранения</c:v>
                </c:pt>
                <c:pt idx="2">
                  <c:v>Строительство зданий</c:v>
                </c:pt>
                <c:pt idx="3">
                  <c:v>Розничная торговля</c:v>
                </c:pt>
              </c:strCache>
            </c:strRef>
          </c:cat>
          <c:val>
            <c:numRef>
              <c:f>Лист1!$B$2:$B$5</c:f>
              <c:numCache>
                <c:formatCode>General</c:formatCode>
                <c:ptCount val="4"/>
                <c:pt idx="0">
                  <c:v>102</c:v>
                </c:pt>
                <c:pt idx="1">
                  <c:v>80</c:v>
                </c:pt>
                <c:pt idx="2">
                  <c:v>68</c:v>
                </c:pt>
                <c:pt idx="3">
                  <c:v>38</c:v>
                </c:pt>
              </c:numCache>
            </c:numRef>
          </c:val>
        </c:ser>
        <c:dLbls>
          <c:showLegendKey val="0"/>
          <c:showVal val="0"/>
          <c:showCatName val="0"/>
          <c:showSerName val="0"/>
          <c:showPercent val="0"/>
          <c:showBubbleSize val="0"/>
        </c:dLbls>
        <c:gapWidth val="150"/>
        <c:axId val="151746560"/>
        <c:axId val="39081600"/>
      </c:barChart>
      <c:catAx>
        <c:axId val="151746560"/>
        <c:scaling>
          <c:orientation val="minMax"/>
        </c:scaling>
        <c:delete val="0"/>
        <c:axPos val="l"/>
        <c:majorTickMark val="out"/>
        <c:minorTickMark val="none"/>
        <c:tickLblPos val="nextTo"/>
        <c:txPr>
          <a:bodyPr/>
          <a:lstStyle/>
          <a:p>
            <a:pPr>
              <a:defRPr sz="1700" b="1" i="0"/>
            </a:pPr>
            <a:endParaRPr lang="ru-RU"/>
          </a:p>
        </c:txPr>
        <c:crossAx val="39081600"/>
        <c:crosses val="autoZero"/>
        <c:auto val="1"/>
        <c:lblAlgn val="ctr"/>
        <c:lblOffset val="100"/>
        <c:noMultiLvlLbl val="0"/>
      </c:catAx>
      <c:valAx>
        <c:axId val="39081600"/>
        <c:scaling>
          <c:orientation val="minMax"/>
        </c:scaling>
        <c:delete val="0"/>
        <c:axPos val="b"/>
        <c:majorGridlines/>
        <c:numFmt formatCode="General" sourceLinked="1"/>
        <c:majorTickMark val="out"/>
        <c:minorTickMark val="none"/>
        <c:tickLblPos val="nextTo"/>
        <c:txPr>
          <a:bodyPr/>
          <a:lstStyle/>
          <a:p>
            <a:pPr>
              <a:defRPr sz="1600" b="1"/>
            </a:pPr>
            <a:endParaRPr lang="ru-RU"/>
          </a:p>
        </c:txPr>
        <c:crossAx val="151746560"/>
        <c:crosses val="autoZero"/>
        <c:crossBetween val="between"/>
      </c:valAx>
    </c:plotArea>
    <c:plotVisOnly val="1"/>
    <c:dispBlanksAs val="gap"/>
    <c:showDLblsOverMax val="0"/>
  </c:chart>
  <c:spPr>
    <a:gradFill>
      <a:gsLst>
        <a:gs pos="0">
          <a:schemeClr val="accent1">
            <a:tint val="66000"/>
            <a:satMod val="160000"/>
            <a:lumMod val="59000"/>
            <a:lumOff val="41000"/>
          </a:schemeClr>
        </a:gs>
        <a:gs pos="50000">
          <a:schemeClr val="accent1">
            <a:tint val="44500"/>
            <a:satMod val="160000"/>
          </a:schemeClr>
        </a:gs>
        <a:gs pos="100000">
          <a:schemeClr val="accent1">
            <a:tint val="23500"/>
            <a:satMod val="160000"/>
          </a:schemeClr>
        </a:gs>
      </a:gsLst>
      <a:lin ang="5400000" scaled="0"/>
    </a:gradFill>
  </c:spPr>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A3AB7-8509-450D-8B21-FB4504D7F75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730347E3-269A-4906-B214-CEFBBBA83F28}">
      <dgm:prSet phldrT="[Текст]" custT="1"/>
      <dgm:spPr>
        <a:solidFill>
          <a:schemeClr val="accent5">
            <a:lumMod val="20000"/>
            <a:lumOff val="80000"/>
          </a:schemeClr>
        </a:solidFill>
      </dgm:spPr>
      <dgm:t>
        <a:bodyPr/>
        <a:lstStyle/>
        <a:p>
          <a:r>
            <a:rPr lang="ru-RU" sz="2600" baseline="0" dirty="0" smtClean="0">
              <a:solidFill>
                <a:schemeClr val="tx1"/>
              </a:solidFill>
            </a:rPr>
            <a:t>Федеральный закон от 27.12.2018 № 546-ФЗ  «О внесении изменений в часть первую НК РФ» _ условия освобождения от налоговой ответственности по статье 123 НК РФ </a:t>
          </a:r>
        </a:p>
        <a:p>
          <a:r>
            <a:rPr lang="ru-RU" sz="2600" baseline="0" dirty="0" smtClean="0">
              <a:solidFill>
                <a:schemeClr val="tx1"/>
              </a:solidFill>
            </a:rPr>
            <a:t>(вступил в силу с 28 января 2019 года) </a:t>
          </a:r>
          <a:endParaRPr lang="ru-RU" sz="2600" baseline="0" dirty="0">
            <a:solidFill>
              <a:schemeClr val="tx1"/>
            </a:solidFill>
          </a:endParaRPr>
        </a:p>
      </dgm:t>
    </dgm:pt>
    <dgm:pt modelId="{D4D5E83A-F7F9-48A0-AE44-AE23F5FCC461}" type="parTrans" cxnId="{5AFD8D2D-B503-46FF-8D59-B9FC497A1538}">
      <dgm:prSet/>
      <dgm:spPr/>
      <dgm:t>
        <a:bodyPr/>
        <a:lstStyle/>
        <a:p>
          <a:endParaRPr lang="ru-RU"/>
        </a:p>
      </dgm:t>
    </dgm:pt>
    <dgm:pt modelId="{594536B7-4D87-4483-AF5B-CBFA6510A519}" type="sibTrans" cxnId="{5AFD8D2D-B503-46FF-8D59-B9FC497A1538}">
      <dgm:prSet/>
      <dgm:spPr/>
      <dgm:t>
        <a:bodyPr/>
        <a:lstStyle/>
        <a:p>
          <a:endParaRPr lang="ru-RU"/>
        </a:p>
      </dgm:t>
    </dgm:pt>
    <dgm:pt modelId="{FEB78948-EA8F-4128-932C-40C02CAE7629}">
      <dgm:prSet/>
      <dgm:spPr/>
      <dgm:t>
        <a:bodyPr/>
        <a:lstStyle/>
        <a:p>
          <a:endParaRPr lang="ru-RU"/>
        </a:p>
      </dgm:t>
    </dgm:pt>
    <dgm:pt modelId="{79FB3821-7CA7-43F3-B9F6-235F192949AE}" type="parTrans" cxnId="{AA8E6307-F898-4D0A-A518-64928586CFD1}">
      <dgm:prSet/>
      <dgm:spPr/>
      <dgm:t>
        <a:bodyPr/>
        <a:lstStyle/>
        <a:p>
          <a:endParaRPr lang="ru-RU"/>
        </a:p>
      </dgm:t>
    </dgm:pt>
    <dgm:pt modelId="{05DDC410-B8E2-4138-9076-5F71CECA0AC7}" type="sibTrans" cxnId="{AA8E6307-F898-4D0A-A518-64928586CFD1}">
      <dgm:prSet/>
      <dgm:spPr/>
      <dgm:t>
        <a:bodyPr/>
        <a:lstStyle/>
        <a:p>
          <a:endParaRPr lang="ru-RU"/>
        </a:p>
      </dgm:t>
    </dgm:pt>
    <dgm:pt modelId="{52A0D866-017B-43DB-B209-B4132BA10323}">
      <dgm:prSet/>
      <dgm:spPr/>
      <dgm:t>
        <a:bodyPr/>
        <a:lstStyle/>
        <a:p>
          <a:endParaRPr lang="ru-RU"/>
        </a:p>
      </dgm:t>
    </dgm:pt>
    <dgm:pt modelId="{1C3E49E8-10AC-42EA-A8D2-C75840CFAD71}" type="parTrans" cxnId="{40FC81E8-00AD-4F46-B0E7-33A352C6A1BD}">
      <dgm:prSet/>
      <dgm:spPr/>
      <dgm:t>
        <a:bodyPr/>
        <a:lstStyle/>
        <a:p>
          <a:endParaRPr lang="ru-RU"/>
        </a:p>
      </dgm:t>
    </dgm:pt>
    <dgm:pt modelId="{1A4362B8-CE3B-431B-87A3-9FCF6599F87B}" type="sibTrans" cxnId="{40FC81E8-00AD-4F46-B0E7-33A352C6A1BD}">
      <dgm:prSet/>
      <dgm:spPr/>
      <dgm:t>
        <a:bodyPr/>
        <a:lstStyle/>
        <a:p>
          <a:endParaRPr lang="ru-RU"/>
        </a:p>
      </dgm:t>
    </dgm:pt>
    <dgm:pt modelId="{5307149E-C5E2-4DB0-B0F2-5E42BF846157}">
      <dgm:prSet/>
      <dgm:spPr/>
      <dgm:t>
        <a:bodyPr/>
        <a:lstStyle/>
        <a:p>
          <a:endParaRPr lang="ru-RU"/>
        </a:p>
      </dgm:t>
    </dgm:pt>
    <dgm:pt modelId="{5EE433C4-AD77-4B23-BE05-00AC82622B7C}" type="parTrans" cxnId="{98BFA1B3-7E6A-4513-8E3D-CD1981AE5B7A}">
      <dgm:prSet/>
      <dgm:spPr/>
      <dgm:t>
        <a:bodyPr/>
        <a:lstStyle/>
        <a:p>
          <a:endParaRPr lang="ru-RU"/>
        </a:p>
      </dgm:t>
    </dgm:pt>
    <dgm:pt modelId="{32C92982-5E4B-4DC5-9DAE-75FDB202F62C}" type="sibTrans" cxnId="{98BFA1B3-7E6A-4513-8E3D-CD1981AE5B7A}">
      <dgm:prSet/>
      <dgm:spPr/>
      <dgm:t>
        <a:bodyPr/>
        <a:lstStyle/>
        <a:p>
          <a:endParaRPr lang="ru-RU"/>
        </a:p>
      </dgm:t>
    </dgm:pt>
    <dgm:pt modelId="{F2820C34-9276-4AE1-A1DE-EB19350733BE}">
      <dgm:prSet/>
      <dgm:spPr/>
      <dgm:t>
        <a:bodyPr/>
        <a:lstStyle/>
        <a:p>
          <a:endParaRPr lang="ru-RU"/>
        </a:p>
      </dgm:t>
    </dgm:pt>
    <dgm:pt modelId="{BA4E4EE9-25D9-4CCB-ADD2-724D8A72D23A}" type="parTrans" cxnId="{8EF48679-8518-4E48-9A9C-E052080123C7}">
      <dgm:prSet/>
      <dgm:spPr/>
      <dgm:t>
        <a:bodyPr/>
        <a:lstStyle/>
        <a:p>
          <a:endParaRPr lang="ru-RU"/>
        </a:p>
      </dgm:t>
    </dgm:pt>
    <dgm:pt modelId="{18A9B784-634D-4CD6-82CE-676EA275A1B4}" type="sibTrans" cxnId="{8EF48679-8518-4E48-9A9C-E052080123C7}">
      <dgm:prSet/>
      <dgm:spPr/>
      <dgm:t>
        <a:bodyPr/>
        <a:lstStyle/>
        <a:p>
          <a:endParaRPr lang="ru-RU"/>
        </a:p>
      </dgm:t>
    </dgm:pt>
    <dgm:pt modelId="{2C0DFB90-35EC-4DEA-8C66-83F14FB3FE2B}">
      <dgm:prSet custT="1"/>
      <dgm:spPr>
        <a:solidFill>
          <a:schemeClr val="accent1">
            <a:lumMod val="60000"/>
            <a:lumOff val="40000"/>
          </a:schemeClr>
        </a:solidFill>
      </dgm:spPr>
      <dgm:t>
        <a:bodyPr/>
        <a:lstStyle/>
        <a:p>
          <a:r>
            <a:rPr lang="ru-RU" sz="2400" baseline="0" dirty="0" smtClean="0">
              <a:solidFill>
                <a:schemeClr val="tx1"/>
              </a:solidFill>
            </a:rPr>
            <a:t>расчет 6-НДФЛ представлен в ИФНС своевременно (в установленный срок)</a:t>
          </a:r>
          <a:endParaRPr lang="ru-RU" sz="2400" baseline="0" dirty="0">
            <a:solidFill>
              <a:schemeClr val="tx1"/>
            </a:solidFill>
          </a:endParaRPr>
        </a:p>
      </dgm:t>
    </dgm:pt>
    <dgm:pt modelId="{084B66D3-1420-4155-A650-8CEBD9361306}" type="parTrans" cxnId="{9B3251BE-2244-47D3-96B6-4ED6BDC25ECA}">
      <dgm:prSet/>
      <dgm:spPr/>
      <dgm:t>
        <a:bodyPr/>
        <a:lstStyle/>
        <a:p>
          <a:endParaRPr lang="ru-RU"/>
        </a:p>
      </dgm:t>
    </dgm:pt>
    <dgm:pt modelId="{AB2855D1-F596-4A4B-B6C5-BDB4004F15A0}" type="sibTrans" cxnId="{9B3251BE-2244-47D3-96B6-4ED6BDC25ECA}">
      <dgm:prSet/>
      <dgm:spPr/>
      <dgm:t>
        <a:bodyPr/>
        <a:lstStyle/>
        <a:p>
          <a:endParaRPr lang="ru-RU"/>
        </a:p>
      </dgm:t>
    </dgm:pt>
    <dgm:pt modelId="{093391BB-F226-47E9-BABA-A38FEAD3A57F}">
      <dgm:prSet custT="1"/>
      <dgm:spPr>
        <a:solidFill>
          <a:schemeClr val="accent1">
            <a:lumMod val="60000"/>
            <a:lumOff val="40000"/>
          </a:schemeClr>
        </a:solidFill>
      </dgm:spPr>
      <dgm:t>
        <a:bodyPr/>
        <a:lstStyle/>
        <a:p>
          <a:r>
            <a:rPr lang="ru-RU" sz="2400" baseline="0" dirty="0" smtClean="0">
              <a:solidFill>
                <a:schemeClr val="tx1"/>
              </a:solidFill>
            </a:rPr>
            <a:t>в расчете 6-НДФЛ нет ошибок и неточностей, приводящих к занижению суммы налога, подлежащей уплате в бюджет</a:t>
          </a:r>
          <a:endParaRPr lang="ru-RU" sz="2400" baseline="0" dirty="0">
            <a:solidFill>
              <a:schemeClr val="tx1"/>
            </a:solidFill>
          </a:endParaRPr>
        </a:p>
      </dgm:t>
    </dgm:pt>
    <dgm:pt modelId="{BF649D47-745B-4527-B6D2-2CCD40C1E252}" type="parTrans" cxnId="{C74B4EA3-509F-48C6-8542-26F9F35E00BA}">
      <dgm:prSet/>
      <dgm:spPr/>
      <dgm:t>
        <a:bodyPr/>
        <a:lstStyle/>
        <a:p>
          <a:endParaRPr lang="ru-RU"/>
        </a:p>
      </dgm:t>
    </dgm:pt>
    <dgm:pt modelId="{767A44C0-C055-4FD3-B814-4DB807539D5E}" type="sibTrans" cxnId="{C74B4EA3-509F-48C6-8542-26F9F35E00BA}">
      <dgm:prSet/>
      <dgm:spPr/>
      <dgm:t>
        <a:bodyPr/>
        <a:lstStyle/>
        <a:p>
          <a:endParaRPr lang="ru-RU"/>
        </a:p>
      </dgm:t>
    </dgm:pt>
    <dgm:pt modelId="{9F51B284-F0B8-4DEF-A5B7-EEF436A137BA}">
      <dgm:prSet custT="1"/>
      <dgm:spPr>
        <a:solidFill>
          <a:schemeClr val="accent1">
            <a:lumMod val="60000"/>
            <a:lumOff val="40000"/>
          </a:schemeClr>
        </a:solidFill>
      </dgm:spPr>
      <dgm:t>
        <a:bodyPr/>
        <a:lstStyle/>
        <a:p>
          <a:r>
            <a:rPr lang="ru-RU" sz="2400" baseline="0" dirty="0" smtClean="0">
              <a:solidFill>
                <a:schemeClr val="tx1"/>
              </a:solidFill>
            </a:rPr>
            <a:t>налог и пени  перечислены самостоятельно до  момента, когда НА стало известно об обнаружении ИФНС недоплаты налога или назначила ВНП</a:t>
          </a:r>
          <a:endParaRPr lang="ru-RU" sz="2400" baseline="0" dirty="0">
            <a:solidFill>
              <a:schemeClr val="tx1"/>
            </a:solidFill>
          </a:endParaRPr>
        </a:p>
      </dgm:t>
    </dgm:pt>
    <dgm:pt modelId="{9E47CAF6-C23A-4280-B7E9-C49A5DC87D61}" type="parTrans" cxnId="{505F5D33-8687-49B0-9B95-A739BBC77471}">
      <dgm:prSet/>
      <dgm:spPr/>
      <dgm:t>
        <a:bodyPr/>
        <a:lstStyle/>
        <a:p>
          <a:endParaRPr lang="ru-RU"/>
        </a:p>
      </dgm:t>
    </dgm:pt>
    <dgm:pt modelId="{F3FBCB8B-D95D-4190-B4F2-90A4288CB1BF}" type="sibTrans" cxnId="{505F5D33-8687-49B0-9B95-A739BBC77471}">
      <dgm:prSet/>
      <dgm:spPr/>
      <dgm:t>
        <a:bodyPr/>
        <a:lstStyle/>
        <a:p>
          <a:endParaRPr lang="ru-RU"/>
        </a:p>
      </dgm:t>
    </dgm:pt>
    <dgm:pt modelId="{435E8028-A412-4C1D-B1F7-09E14643D200}">
      <dgm:prSet phldrT="[Текст]" phldr="1"/>
      <dgm:spPr/>
      <dgm:t>
        <a:bodyPr/>
        <a:lstStyle/>
        <a:p>
          <a:endParaRPr lang="ru-RU"/>
        </a:p>
      </dgm:t>
    </dgm:pt>
    <dgm:pt modelId="{8372AF80-8243-4F64-BBF7-2C7B3AF4705B}" type="parTrans" cxnId="{986C6A07-E75A-49B5-B611-F61E5890E5F8}">
      <dgm:prSet/>
      <dgm:spPr/>
      <dgm:t>
        <a:bodyPr/>
        <a:lstStyle/>
        <a:p>
          <a:endParaRPr lang="ru-RU"/>
        </a:p>
      </dgm:t>
    </dgm:pt>
    <dgm:pt modelId="{FCD9EBEB-7463-4595-A8CD-C107EAA19D3E}" type="sibTrans" cxnId="{986C6A07-E75A-49B5-B611-F61E5890E5F8}">
      <dgm:prSet/>
      <dgm:spPr/>
      <dgm:t>
        <a:bodyPr/>
        <a:lstStyle/>
        <a:p>
          <a:endParaRPr lang="ru-RU"/>
        </a:p>
      </dgm:t>
    </dgm:pt>
    <dgm:pt modelId="{2FCA26D2-77FB-42DF-9EF6-4444A006C0E8}">
      <dgm:prSet/>
      <dgm:spPr/>
      <dgm:t>
        <a:bodyPr/>
        <a:lstStyle/>
        <a:p>
          <a:endParaRPr lang="ru-RU"/>
        </a:p>
      </dgm:t>
    </dgm:pt>
    <dgm:pt modelId="{87A4D8C1-11DD-4DDB-8587-C82A9C7C7581}" type="parTrans" cxnId="{5CB05048-71AA-461A-A127-F2CEEF9DECC7}">
      <dgm:prSet/>
      <dgm:spPr/>
      <dgm:t>
        <a:bodyPr/>
        <a:lstStyle/>
        <a:p>
          <a:endParaRPr lang="ru-RU"/>
        </a:p>
      </dgm:t>
    </dgm:pt>
    <dgm:pt modelId="{6D984A14-EB28-4AF3-9B5D-89D7BC4C076E}" type="sibTrans" cxnId="{5CB05048-71AA-461A-A127-F2CEEF9DECC7}">
      <dgm:prSet/>
      <dgm:spPr/>
      <dgm:t>
        <a:bodyPr/>
        <a:lstStyle/>
        <a:p>
          <a:endParaRPr lang="ru-RU"/>
        </a:p>
      </dgm:t>
    </dgm:pt>
    <dgm:pt modelId="{17412FA8-FC64-417C-B4ED-6D91B5D4F523}" type="pres">
      <dgm:prSet presAssocID="{C12A3AB7-8509-450D-8B21-FB4504D7F75F}" presName="composite" presStyleCnt="0">
        <dgm:presLayoutVars>
          <dgm:chMax val="1"/>
          <dgm:dir/>
          <dgm:resizeHandles val="exact"/>
        </dgm:presLayoutVars>
      </dgm:prSet>
      <dgm:spPr/>
      <dgm:t>
        <a:bodyPr/>
        <a:lstStyle/>
        <a:p>
          <a:endParaRPr lang="ru-RU"/>
        </a:p>
      </dgm:t>
    </dgm:pt>
    <dgm:pt modelId="{C7DD27F7-8577-4371-8B8A-CE1009D0258C}" type="pres">
      <dgm:prSet presAssocID="{730347E3-269A-4906-B214-CEFBBBA83F28}" presName="roof" presStyleLbl="dkBgShp" presStyleIdx="0" presStyleCnt="2" custScaleY="106740"/>
      <dgm:spPr/>
      <dgm:t>
        <a:bodyPr/>
        <a:lstStyle/>
        <a:p>
          <a:endParaRPr lang="ru-RU"/>
        </a:p>
      </dgm:t>
    </dgm:pt>
    <dgm:pt modelId="{303FBE24-8E08-4D29-A53F-1F3195197447}" type="pres">
      <dgm:prSet presAssocID="{730347E3-269A-4906-B214-CEFBBBA83F28}" presName="pillars" presStyleCnt="0"/>
      <dgm:spPr/>
    </dgm:pt>
    <dgm:pt modelId="{680C6951-F448-4F38-99D0-1A07D2DF6C6B}" type="pres">
      <dgm:prSet presAssocID="{730347E3-269A-4906-B214-CEFBBBA83F28}" presName="pillar1" presStyleLbl="node1" presStyleIdx="0" presStyleCnt="3" custScaleX="78400" custScaleY="81346" custLinFactNeighborX="988" custLinFactNeighborY="-6366">
        <dgm:presLayoutVars>
          <dgm:bulletEnabled val="1"/>
        </dgm:presLayoutVars>
      </dgm:prSet>
      <dgm:spPr/>
      <dgm:t>
        <a:bodyPr/>
        <a:lstStyle/>
        <a:p>
          <a:endParaRPr lang="ru-RU"/>
        </a:p>
      </dgm:t>
    </dgm:pt>
    <dgm:pt modelId="{3B0F733C-DE4C-490E-9658-39038F30F314}" type="pres">
      <dgm:prSet presAssocID="{093391BB-F226-47E9-BABA-A38FEAD3A57F}" presName="pillarX" presStyleLbl="node1" presStyleIdx="1" presStyleCnt="3" custScaleX="91113" custScaleY="82284" custLinFactNeighborX="1383" custLinFactNeighborY="-5677">
        <dgm:presLayoutVars>
          <dgm:bulletEnabled val="1"/>
        </dgm:presLayoutVars>
      </dgm:prSet>
      <dgm:spPr/>
      <dgm:t>
        <a:bodyPr/>
        <a:lstStyle/>
        <a:p>
          <a:endParaRPr lang="ru-RU"/>
        </a:p>
      </dgm:t>
    </dgm:pt>
    <dgm:pt modelId="{E4E7CAC6-D45E-40A5-8401-DA4F1C3C4201}" type="pres">
      <dgm:prSet presAssocID="{9F51B284-F0B8-4DEF-A5B7-EEF436A137BA}" presName="pillarX" presStyleLbl="node1" presStyleIdx="2" presStyleCnt="3" custScaleX="102695" custScaleY="79656" custLinFactNeighborX="434" custLinFactNeighborY="-7211">
        <dgm:presLayoutVars>
          <dgm:bulletEnabled val="1"/>
        </dgm:presLayoutVars>
      </dgm:prSet>
      <dgm:spPr/>
      <dgm:t>
        <a:bodyPr/>
        <a:lstStyle/>
        <a:p>
          <a:endParaRPr lang="ru-RU"/>
        </a:p>
      </dgm:t>
    </dgm:pt>
    <dgm:pt modelId="{63D1D5FF-10EF-4A14-A5A7-AB481F40DCC7}" type="pres">
      <dgm:prSet presAssocID="{730347E3-269A-4906-B214-CEFBBBA83F28}" presName="base" presStyleLbl="dkBgShp" presStyleIdx="1" presStyleCnt="2" custAng="0" custFlipVert="1" custScaleY="248436" custLinFactY="-2742" custLinFactNeighborX="-1273" custLinFactNeighborY="-100000"/>
      <dgm:spPr/>
    </dgm:pt>
  </dgm:ptLst>
  <dgm:cxnLst>
    <dgm:cxn modelId="{986C6A07-E75A-49B5-B611-F61E5890E5F8}" srcId="{C12A3AB7-8509-450D-8B21-FB4504D7F75F}" destId="{435E8028-A412-4C1D-B1F7-09E14643D200}" srcOrd="5" destOrd="0" parTransId="{8372AF80-8243-4F64-BBF7-2C7B3AF4705B}" sibTransId="{FCD9EBEB-7463-4595-A8CD-C107EAA19D3E}"/>
    <dgm:cxn modelId="{C74B4EA3-509F-48C6-8542-26F9F35E00BA}" srcId="{730347E3-269A-4906-B214-CEFBBBA83F28}" destId="{093391BB-F226-47E9-BABA-A38FEAD3A57F}" srcOrd="1" destOrd="0" parTransId="{BF649D47-745B-4527-B6D2-2CCD40C1E252}" sibTransId="{767A44C0-C055-4FD3-B814-4DB807539D5E}"/>
    <dgm:cxn modelId="{75D130F5-E1F9-4392-A9A6-14537095C187}" type="presOf" srcId="{C12A3AB7-8509-450D-8B21-FB4504D7F75F}" destId="{17412FA8-FC64-417C-B4ED-6D91B5D4F523}" srcOrd="0" destOrd="0" presId="urn:microsoft.com/office/officeart/2005/8/layout/hList3"/>
    <dgm:cxn modelId="{AA8E6307-F898-4D0A-A518-64928586CFD1}" srcId="{C12A3AB7-8509-450D-8B21-FB4504D7F75F}" destId="{FEB78948-EA8F-4128-932C-40C02CAE7629}" srcOrd="4" destOrd="0" parTransId="{79FB3821-7CA7-43F3-B9F6-235F192949AE}" sibTransId="{05DDC410-B8E2-4138-9076-5F71CECA0AC7}"/>
    <dgm:cxn modelId="{98BFA1B3-7E6A-4513-8E3D-CD1981AE5B7A}" srcId="{C12A3AB7-8509-450D-8B21-FB4504D7F75F}" destId="{5307149E-C5E2-4DB0-B0F2-5E42BF846157}" srcOrd="2" destOrd="0" parTransId="{5EE433C4-AD77-4B23-BE05-00AC82622B7C}" sibTransId="{32C92982-5E4B-4DC5-9DAE-75FDB202F62C}"/>
    <dgm:cxn modelId="{5CB05048-71AA-461A-A127-F2CEEF9DECC7}" srcId="{C12A3AB7-8509-450D-8B21-FB4504D7F75F}" destId="{2FCA26D2-77FB-42DF-9EF6-4444A006C0E8}" srcOrd="6" destOrd="0" parTransId="{87A4D8C1-11DD-4DDB-8587-C82A9C7C7581}" sibTransId="{6D984A14-EB28-4AF3-9B5D-89D7BC4C076E}"/>
    <dgm:cxn modelId="{5AFD8D2D-B503-46FF-8D59-B9FC497A1538}" srcId="{C12A3AB7-8509-450D-8B21-FB4504D7F75F}" destId="{730347E3-269A-4906-B214-CEFBBBA83F28}" srcOrd="0" destOrd="0" parTransId="{D4D5E83A-F7F9-48A0-AE44-AE23F5FCC461}" sibTransId="{594536B7-4D87-4483-AF5B-CBFA6510A519}"/>
    <dgm:cxn modelId="{15791F91-C13D-4032-93C4-DC2EDB80C451}" type="presOf" srcId="{2C0DFB90-35EC-4DEA-8C66-83F14FB3FE2B}" destId="{680C6951-F448-4F38-99D0-1A07D2DF6C6B}" srcOrd="0" destOrd="0" presId="urn:microsoft.com/office/officeart/2005/8/layout/hList3"/>
    <dgm:cxn modelId="{9B3251BE-2244-47D3-96B6-4ED6BDC25ECA}" srcId="{730347E3-269A-4906-B214-CEFBBBA83F28}" destId="{2C0DFB90-35EC-4DEA-8C66-83F14FB3FE2B}" srcOrd="0" destOrd="0" parTransId="{084B66D3-1420-4155-A650-8CEBD9361306}" sibTransId="{AB2855D1-F596-4A4B-B6C5-BDB4004F15A0}"/>
    <dgm:cxn modelId="{7EE89610-CC8B-40EE-993B-2603D10581A1}" type="presOf" srcId="{093391BB-F226-47E9-BABA-A38FEAD3A57F}" destId="{3B0F733C-DE4C-490E-9658-39038F30F314}" srcOrd="0" destOrd="0" presId="urn:microsoft.com/office/officeart/2005/8/layout/hList3"/>
    <dgm:cxn modelId="{505F5D33-8687-49B0-9B95-A739BBC77471}" srcId="{730347E3-269A-4906-B214-CEFBBBA83F28}" destId="{9F51B284-F0B8-4DEF-A5B7-EEF436A137BA}" srcOrd="2" destOrd="0" parTransId="{9E47CAF6-C23A-4280-B7E9-C49A5DC87D61}" sibTransId="{F3FBCB8B-D95D-4190-B4F2-90A4288CB1BF}"/>
    <dgm:cxn modelId="{8EF48679-8518-4E48-9A9C-E052080123C7}" srcId="{C12A3AB7-8509-450D-8B21-FB4504D7F75F}" destId="{F2820C34-9276-4AE1-A1DE-EB19350733BE}" srcOrd="1" destOrd="0" parTransId="{BA4E4EE9-25D9-4CCB-ADD2-724D8A72D23A}" sibTransId="{18A9B784-634D-4CD6-82CE-676EA275A1B4}"/>
    <dgm:cxn modelId="{E39FFD04-22B4-42ED-9526-2AACBC85EC1D}" type="presOf" srcId="{730347E3-269A-4906-B214-CEFBBBA83F28}" destId="{C7DD27F7-8577-4371-8B8A-CE1009D0258C}" srcOrd="0" destOrd="0" presId="urn:microsoft.com/office/officeart/2005/8/layout/hList3"/>
    <dgm:cxn modelId="{385F3C0C-F7DD-48A6-A48A-9CFDB39081C8}" type="presOf" srcId="{9F51B284-F0B8-4DEF-A5B7-EEF436A137BA}" destId="{E4E7CAC6-D45E-40A5-8401-DA4F1C3C4201}" srcOrd="0" destOrd="0" presId="urn:microsoft.com/office/officeart/2005/8/layout/hList3"/>
    <dgm:cxn modelId="{40FC81E8-00AD-4F46-B0E7-33A352C6A1BD}" srcId="{C12A3AB7-8509-450D-8B21-FB4504D7F75F}" destId="{52A0D866-017B-43DB-B209-B4132BA10323}" srcOrd="3" destOrd="0" parTransId="{1C3E49E8-10AC-42EA-A8D2-C75840CFAD71}" sibTransId="{1A4362B8-CE3B-431B-87A3-9FCF6599F87B}"/>
    <dgm:cxn modelId="{03999FBD-7F15-4793-8037-C9E1CC935806}" type="presParOf" srcId="{17412FA8-FC64-417C-B4ED-6D91B5D4F523}" destId="{C7DD27F7-8577-4371-8B8A-CE1009D0258C}" srcOrd="0" destOrd="0" presId="urn:microsoft.com/office/officeart/2005/8/layout/hList3"/>
    <dgm:cxn modelId="{FEB03528-2AF2-406B-86B7-6F4DA058F71B}" type="presParOf" srcId="{17412FA8-FC64-417C-B4ED-6D91B5D4F523}" destId="{303FBE24-8E08-4D29-A53F-1F3195197447}" srcOrd="1" destOrd="0" presId="urn:microsoft.com/office/officeart/2005/8/layout/hList3"/>
    <dgm:cxn modelId="{CED78DCB-8973-41E3-B834-7EF8A5C4E3E2}" type="presParOf" srcId="{303FBE24-8E08-4D29-A53F-1F3195197447}" destId="{680C6951-F448-4F38-99D0-1A07D2DF6C6B}" srcOrd="0" destOrd="0" presId="urn:microsoft.com/office/officeart/2005/8/layout/hList3"/>
    <dgm:cxn modelId="{8DF21DC7-EFC1-4044-A4E4-0AF6DF128568}" type="presParOf" srcId="{303FBE24-8E08-4D29-A53F-1F3195197447}" destId="{3B0F733C-DE4C-490E-9658-39038F30F314}" srcOrd="1" destOrd="0" presId="urn:microsoft.com/office/officeart/2005/8/layout/hList3"/>
    <dgm:cxn modelId="{3ACCA325-B509-4489-A406-D188B01A1A01}" type="presParOf" srcId="{303FBE24-8E08-4D29-A53F-1F3195197447}" destId="{E4E7CAC6-D45E-40A5-8401-DA4F1C3C4201}" srcOrd="2" destOrd="0" presId="urn:microsoft.com/office/officeart/2005/8/layout/hList3"/>
    <dgm:cxn modelId="{C52738CE-48FB-46A4-966A-A42436FAB5F1}" type="presParOf" srcId="{17412FA8-FC64-417C-B4ED-6D91B5D4F523}" destId="{63D1D5FF-10EF-4A14-A5A7-AB481F40DCC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D27F7-8577-4371-8B8A-CE1009D0258C}">
      <dsp:nvSpPr>
        <dsp:cNvPr id="0" name=""/>
        <dsp:cNvSpPr/>
      </dsp:nvSpPr>
      <dsp:spPr>
        <a:xfrm>
          <a:off x="0" y="-169094"/>
          <a:ext cx="8944485" cy="1744928"/>
        </a:xfrm>
        <a:prstGeom prst="rect">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baseline="0" dirty="0" smtClean="0">
              <a:solidFill>
                <a:schemeClr val="tx1"/>
              </a:solidFill>
            </a:rPr>
            <a:t>Федеральный закон от 27.12.2018 № 546-ФЗ  «О внесении изменений в часть первую НК РФ» _ условия освобождения от налоговой ответственности по статье 123 НК РФ </a:t>
          </a:r>
        </a:p>
        <a:p>
          <a:pPr lvl="0" algn="ctr" defTabSz="1155700">
            <a:lnSpc>
              <a:spcPct val="90000"/>
            </a:lnSpc>
            <a:spcBef>
              <a:spcPct val="0"/>
            </a:spcBef>
            <a:spcAft>
              <a:spcPct val="35000"/>
            </a:spcAft>
          </a:pPr>
          <a:r>
            <a:rPr lang="ru-RU" sz="2600" kern="1200" baseline="0" dirty="0" smtClean="0">
              <a:solidFill>
                <a:schemeClr val="tx1"/>
              </a:solidFill>
            </a:rPr>
            <a:t>(вступил в силу с 28 января 2019 года) </a:t>
          </a:r>
          <a:endParaRPr lang="ru-RU" sz="2600" kern="1200" baseline="0" dirty="0">
            <a:solidFill>
              <a:schemeClr val="tx1"/>
            </a:solidFill>
          </a:endParaRPr>
        </a:p>
      </dsp:txBody>
      <dsp:txXfrm>
        <a:off x="0" y="-169094"/>
        <a:ext cx="8944485" cy="1744928"/>
      </dsp:txXfrm>
    </dsp:sp>
    <dsp:sp modelId="{680C6951-F448-4F38-99D0-1A07D2DF6C6B}">
      <dsp:nvSpPr>
        <dsp:cNvPr id="0" name=""/>
        <dsp:cNvSpPr/>
      </dsp:nvSpPr>
      <dsp:spPr>
        <a:xfrm>
          <a:off x="34623" y="1622392"/>
          <a:ext cx="2574893" cy="2792581"/>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baseline="0" dirty="0" smtClean="0">
              <a:solidFill>
                <a:schemeClr val="tx1"/>
              </a:solidFill>
            </a:rPr>
            <a:t>расчет 6-НДФЛ представлен в ИФНС своевременно (в установленный срок)</a:t>
          </a:r>
          <a:endParaRPr lang="ru-RU" sz="2400" kern="1200" baseline="0" dirty="0">
            <a:solidFill>
              <a:schemeClr val="tx1"/>
            </a:solidFill>
          </a:endParaRPr>
        </a:p>
      </dsp:txBody>
      <dsp:txXfrm>
        <a:off x="34623" y="1622392"/>
        <a:ext cx="2574893" cy="2792581"/>
      </dsp:txXfrm>
    </dsp:sp>
    <dsp:sp modelId="{3B0F733C-DE4C-490E-9658-39038F30F314}">
      <dsp:nvSpPr>
        <dsp:cNvPr id="0" name=""/>
        <dsp:cNvSpPr/>
      </dsp:nvSpPr>
      <dsp:spPr>
        <a:xfrm>
          <a:off x="2622490" y="1629945"/>
          <a:ext cx="2992427" cy="2824782"/>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baseline="0" dirty="0" smtClean="0">
              <a:solidFill>
                <a:schemeClr val="tx1"/>
              </a:solidFill>
            </a:rPr>
            <a:t>в расчете 6-НДФЛ нет ошибок и неточностей, приводящих к занижению суммы налога, подлежащей уплате в бюджет</a:t>
          </a:r>
          <a:endParaRPr lang="ru-RU" sz="2400" kern="1200" baseline="0" dirty="0">
            <a:solidFill>
              <a:schemeClr val="tx1"/>
            </a:solidFill>
          </a:endParaRPr>
        </a:p>
      </dsp:txBody>
      <dsp:txXfrm>
        <a:off x="2622490" y="1629945"/>
        <a:ext cx="2992427" cy="2824782"/>
      </dsp:txXfrm>
    </dsp:sp>
    <dsp:sp modelId="{E4E7CAC6-D45E-40A5-8401-DA4F1C3C4201}">
      <dsp:nvSpPr>
        <dsp:cNvPr id="0" name=""/>
        <dsp:cNvSpPr/>
      </dsp:nvSpPr>
      <dsp:spPr>
        <a:xfrm>
          <a:off x="5571669" y="1622392"/>
          <a:ext cx="3372815" cy="2734564"/>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baseline="0" dirty="0" smtClean="0">
              <a:solidFill>
                <a:schemeClr val="tx1"/>
              </a:solidFill>
            </a:rPr>
            <a:t>налог и пени  перечислены самостоятельно до  момента, когда НА стало известно об обнаружении ИФНС недоплаты налога или назначила ВНП</a:t>
          </a:r>
          <a:endParaRPr lang="ru-RU" sz="2400" kern="1200" baseline="0" dirty="0">
            <a:solidFill>
              <a:schemeClr val="tx1"/>
            </a:solidFill>
          </a:endParaRPr>
        </a:p>
      </dsp:txBody>
      <dsp:txXfrm>
        <a:off x="5571669" y="1622392"/>
        <a:ext cx="3372815" cy="2734564"/>
      </dsp:txXfrm>
    </dsp:sp>
    <dsp:sp modelId="{63D1D5FF-10EF-4A14-A5A7-AB481F40DCC7}">
      <dsp:nvSpPr>
        <dsp:cNvPr id="0" name=""/>
        <dsp:cNvSpPr/>
      </dsp:nvSpPr>
      <dsp:spPr>
        <a:xfrm flipV="1">
          <a:off x="0" y="4278712"/>
          <a:ext cx="8944485" cy="94763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0.875</cdr:x>
      <cdr:y>0.08065</cdr:y>
    </cdr:from>
    <cdr:to>
      <cdr:x>0.9</cdr:x>
      <cdr:y>0.16129</cdr:y>
    </cdr:to>
    <cdr:sp macro="" textlink="">
      <cdr:nvSpPr>
        <cdr:cNvPr id="2" name="Блок-схема: извлечение 1"/>
        <cdr:cNvSpPr/>
      </cdr:nvSpPr>
      <cdr:spPr>
        <a:xfrm xmlns:a="http://schemas.openxmlformats.org/drawingml/2006/main">
          <a:off x="7560840" y="360040"/>
          <a:ext cx="216024" cy="360040"/>
        </a:xfrm>
        <a:prstGeom xmlns:a="http://schemas.openxmlformats.org/drawingml/2006/main" prst="flowChartExtra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900" dirty="0"/>
        </a:p>
      </cdr:txBody>
    </cdr:sp>
  </cdr:relSizeAnchor>
  <cdr:relSizeAnchor xmlns:cdr="http://schemas.openxmlformats.org/drawingml/2006/chartDrawing">
    <cdr:from>
      <cdr:x>0.875</cdr:x>
      <cdr:y>0.24194</cdr:y>
    </cdr:from>
    <cdr:to>
      <cdr:x>0.9</cdr:x>
      <cdr:y>0.33871</cdr:y>
    </cdr:to>
    <cdr:sp macro="" textlink="">
      <cdr:nvSpPr>
        <cdr:cNvPr id="3" name="Блок-схема: извлечение 2"/>
        <cdr:cNvSpPr/>
      </cdr:nvSpPr>
      <cdr:spPr>
        <a:xfrm xmlns:a="http://schemas.openxmlformats.org/drawingml/2006/main">
          <a:off x="7560840" y="1080120"/>
          <a:ext cx="216024" cy="432048"/>
        </a:xfrm>
        <a:prstGeom xmlns:a="http://schemas.openxmlformats.org/drawingml/2006/main" prst="flowChartExtra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0.825</cdr:x>
      <cdr:y>0.40323</cdr:y>
    </cdr:from>
    <cdr:to>
      <cdr:x>0.85175</cdr:x>
      <cdr:y>0.5</cdr:y>
    </cdr:to>
    <cdr:sp macro="" textlink="">
      <cdr:nvSpPr>
        <cdr:cNvPr id="4" name="Блок-схема: извлечение 3"/>
        <cdr:cNvSpPr/>
      </cdr:nvSpPr>
      <cdr:spPr>
        <a:xfrm xmlns:a="http://schemas.openxmlformats.org/drawingml/2006/main">
          <a:off x="7128792" y="1800200"/>
          <a:ext cx="231183" cy="432048"/>
        </a:xfrm>
        <a:prstGeom xmlns:a="http://schemas.openxmlformats.org/drawingml/2006/main" prst="flowChartExtra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0.7427</cdr:x>
      <cdr:y>0.55391</cdr:y>
    </cdr:from>
    <cdr:to>
      <cdr:x>0.77603</cdr:x>
      <cdr:y>0.65068</cdr:y>
    </cdr:to>
    <cdr:sp macro="" textlink="">
      <cdr:nvSpPr>
        <cdr:cNvPr id="5" name="Блок-схема: извлечение 4"/>
        <cdr:cNvSpPr/>
      </cdr:nvSpPr>
      <cdr:spPr>
        <a:xfrm xmlns:a="http://schemas.openxmlformats.org/drawingml/2006/main">
          <a:off x="6336704" y="2592288"/>
          <a:ext cx="284372" cy="452884"/>
        </a:xfrm>
        <a:prstGeom xmlns:a="http://schemas.openxmlformats.org/drawingml/2006/main" prst="flowChartExtra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0.9</cdr:x>
      <cdr:y>0.08065</cdr:y>
    </cdr:from>
    <cdr:to>
      <cdr:x>0.96667</cdr:x>
      <cdr:y>0.19355</cdr:y>
    </cdr:to>
    <cdr:sp macro="" textlink="">
      <cdr:nvSpPr>
        <cdr:cNvPr id="9" name="TextBox 8"/>
        <cdr:cNvSpPr txBox="1"/>
      </cdr:nvSpPr>
      <cdr:spPr>
        <a:xfrm xmlns:a="http://schemas.openxmlformats.org/drawingml/2006/main">
          <a:off x="7776864" y="360040"/>
          <a:ext cx="576064" cy="504056"/>
        </a:xfrm>
        <a:prstGeom xmlns:a="http://schemas.openxmlformats.org/drawingml/2006/main" prst="rect">
          <a:avLst/>
        </a:prstGeom>
      </cdr:spPr>
      <cdr:txBody>
        <a:bodyPr xmlns:a="http://schemas.openxmlformats.org/drawingml/2006/main" vertOverflow="clip" vert="horz" wrap="none" lIns="104306" tIns="52153" rIns="104306" bIns="52153" rtlCol="0" anchor="ctr">
          <a:normAutofit/>
        </a:bodyPr>
        <a:lstStyle xmlns:a="http://schemas.openxmlformats.org/drawingml/2006/main"/>
        <a:p xmlns:a="http://schemas.openxmlformats.org/drawingml/2006/main">
          <a:pPr marL="0" marR="0" indent="0" algn="l" defTabSz="1043056" rtl="0" eaLnBrk="1" fontAlgn="auto" latinLnBrk="0" hangingPunct="1">
            <a:lnSpc>
              <a:spcPct val="100000"/>
            </a:lnSpc>
            <a:spcBef>
              <a:spcPct val="0"/>
            </a:spcBef>
            <a:spcAft>
              <a:spcPts val="0"/>
            </a:spcAft>
            <a:buClrTx/>
            <a:buSzTx/>
            <a:buFontTx/>
            <a:buNone/>
            <a:tabLst/>
          </a:pPr>
          <a:r>
            <a:rPr kumimoji="0" lang="ru-RU" sz="1800" b="1" i="0" u="none" strike="noStrike" kern="1200" cap="none" spc="0" normalizeH="0" baseline="0" noProof="0" dirty="0" smtClean="0">
              <a:ln>
                <a:noFill/>
              </a:ln>
              <a:solidFill>
                <a:srgbClr val="005AA9"/>
              </a:solidFill>
              <a:effectLst/>
              <a:uLnTx/>
              <a:uFillTx/>
              <a:latin typeface="+mj-lt"/>
              <a:ea typeface="+mj-ea"/>
              <a:cs typeface="+mj-cs"/>
            </a:rPr>
            <a:t>+4,7%</a:t>
          </a:r>
        </a:p>
      </cdr:txBody>
    </cdr:sp>
  </cdr:relSizeAnchor>
  <cdr:relSizeAnchor xmlns:cdr="http://schemas.openxmlformats.org/drawingml/2006/chartDrawing">
    <cdr:from>
      <cdr:x>0.89167</cdr:x>
      <cdr:y>0.25806</cdr:y>
    </cdr:from>
    <cdr:to>
      <cdr:x>0.95833</cdr:x>
      <cdr:y>0.35484</cdr:y>
    </cdr:to>
    <cdr:sp macro="" textlink="">
      <cdr:nvSpPr>
        <cdr:cNvPr id="10" name="TextBox 9"/>
        <cdr:cNvSpPr txBox="1"/>
      </cdr:nvSpPr>
      <cdr:spPr>
        <a:xfrm xmlns:a="http://schemas.openxmlformats.org/drawingml/2006/main">
          <a:off x="7704856" y="1152128"/>
          <a:ext cx="576064" cy="432048"/>
        </a:xfrm>
        <a:prstGeom xmlns:a="http://schemas.openxmlformats.org/drawingml/2006/main" prst="rect">
          <a:avLst/>
        </a:prstGeom>
      </cdr:spPr>
      <cdr:txBody>
        <a:bodyPr xmlns:a="http://schemas.openxmlformats.org/drawingml/2006/main" vertOverflow="clip" vert="horz" wrap="none" lIns="104306" tIns="52153" rIns="104306" bIns="52153" rtlCol="0" anchor="ctr">
          <a:normAutofit/>
        </a:bodyPr>
        <a:lstStyle xmlns:a="http://schemas.openxmlformats.org/drawingml/2006/main"/>
        <a:p xmlns:a="http://schemas.openxmlformats.org/drawingml/2006/main">
          <a:pPr marL="0" marR="0" indent="0" algn="l" defTabSz="1043056" rtl="0" eaLnBrk="1" fontAlgn="auto" latinLnBrk="0" hangingPunct="1">
            <a:lnSpc>
              <a:spcPct val="100000"/>
            </a:lnSpc>
            <a:spcBef>
              <a:spcPct val="0"/>
            </a:spcBef>
            <a:spcAft>
              <a:spcPts val="0"/>
            </a:spcAft>
            <a:buClrTx/>
            <a:buSzTx/>
            <a:buFontTx/>
            <a:buNone/>
            <a:tabLst/>
          </a:pPr>
          <a:r>
            <a:rPr kumimoji="0" lang="ru-RU" sz="1800" b="1" i="0" u="none" strike="noStrike" kern="1200" cap="none" spc="0" normalizeH="0" baseline="0" noProof="0" dirty="0" smtClean="0">
              <a:ln>
                <a:noFill/>
              </a:ln>
              <a:solidFill>
                <a:srgbClr val="005AA9"/>
              </a:solidFill>
              <a:effectLst/>
              <a:uLnTx/>
              <a:uFillTx/>
              <a:latin typeface="+mj-lt"/>
              <a:ea typeface="+mj-ea"/>
              <a:cs typeface="+mj-cs"/>
            </a:rPr>
            <a:t>+8,1%</a:t>
          </a:r>
        </a:p>
      </cdr:txBody>
    </cdr:sp>
  </cdr:relSizeAnchor>
  <cdr:relSizeAnchor xmlns:cdr="http://schemas.openxmlformats.org/drawingml/2006/chartDrawing">
    <cdr:from>
      <cdr:x>0.85</cdr:x>
      <cdr:y>0.40323</cdr:y>
    </cdr:from>
    <cdr:to>
      <cdr:x>0.925</cdr:x>
      <cdr:y>0.51613</cdr:y>
    </cdr:to>
    <cdr:sp macro="" textlink="">
      <cdr:nvSpPr>
        <cdr:cNvPr id="11" name="TextBox 10"/>
        <cdr:cNvSpPr txBox="1"/>
      </cdr:nvSpPr>
      <cdr:spPr>
        <a:xfrm xmlns:a="http://schemas.openxmlformats.org/drawingml/2006/main">
          <a:off x="7344816" y="1800200"/>
          <a:ext cx="648072" cy="504056"/>
        </a:xfrm>
        <a:prstGeom xmlns:a="http://schemas.openxmlformats.org/drawingml/2006/main" prst="rect">
          <a:avLst/>
        </a:prstGeom>
      </cdr:spPr>
      <cdr:txBody>
        <a:bodyPr xmlns:a="http://schemas.openxmlformats.org/drawingml/2006/main" vertOverflow="clip" vert="horz" wrap="none" lIns="104306" tIns="52153" rIns="104306" bIns="52153" rtlCol="0" anchor="ctr">
          <a:normAutofit/>
        </a:bodyPr>
        <a:lstStyle xmlns:a="http://schemas.openxmlformats.org/drawingml/2006/main"/>
        <a:p xmlns:a="http://schemas.openxmlformats.org/drawingml/2006/main">
          <a:pPr marL="0" marR="0" indent="0" algn="l" defTabSz="1043056" rtl="0" eaLnBrk="1" fontAlgn="auto" latinLnBrk="0" hangingPunct="1">
            <a:lnSpc>
              <a:spcPct val="100000"/>
            </a:lnSpc>
            <a:spcBef>
              <a:spcPct val="0"/>
            </a:spcBef>
            <a:spcAft>
              <a:spcPts val="0"/>
            </a:spcAft>
            <a:buClrTx/>
            <a:buSzTx/>
            <a:buFontTx/>
            <a:buNone/>
            <a:tabLst/>
          </a:pPr>
          <a:r>
            <a:rPr kumimoji="0" lang="ru-RU" sz="1800" b="1" i="0" u="none" strike="noStrike" kern="1200" cap="none" spc="0" normalizeH="0" baseline="0" noProof="0" dirty="0" smtClean="0">
              <a:ln>
                <a:noFill/>
              </a:ln>
              <a:solidFill>
                <a:srgbClr val="005AA9"/>
              </a:solidFill>
              <a:effectLst/>
              <a:uLnTx/>
              <a:uFillTx/>
              <a:latin typeface="+mj-lt"/>
              <a:ea typeface="+mj-ea"/>
              <a:cs typeface="+mj-cs"/>
            </a:rPr>
            <a:t>+12,3%</a:t>
          </a:r>
        </a:p>
      </cdr:txBody>
    </cdr:sp>
  </cdr:relSizeAnchor>
  <cdr:relSizeAnchor xmlns:cdr="http://schemas.openxmlformats.org/drawingml/2006/chartDrawing">
    <cdr:from>
      <cdr:x>0.77646</cdr:x>
      <cdr:y>0.55391</cdr:y>
    </cdr:from>
    <cdr:to>
      <cdr:x>0.84313</cdr:x>
      <cdr:y>0.66681</cdr:y>
    </cdr:to>
    <cdr:sp macro="" textlink="">
      <cdr:nvSpPr>
        <cdr:cNvPr id="12" name="TextBox 11"/>
        <cdr:cNvSpPr txBox="1"/>
      </cdr:nvSpPr>
      <cdr:spPr>
        <a:xfrm xmlns:a="http://schemas.openxmlformats.org/drawingml/2006/main">
          <a:off x="6624736" y="2592288"/>
          <a:ext cx="568828" cy="528372"/>
        </a:xfrm>
        <a:prstGeom xmlns:a="http://schemas.openxmlformats.org/drawingml/2006/main" prst="rect">
          <a:avLst/>
        </a:prstGeom>
      </cdr:spPr>
      <cdr:txBody>
        <a:bodyPr xmlns:a="http://schemas.openxmlformats.org/drawingml/2006/main" vertOverflow="clip" vert="horz" wrap="none" lIns="104306" tIns="52153" rIns="104306" bIns="52153" rtlCol="0" anchor="ctr">
          <a:normAutofit/>
        </a:bodyPr>
        <a:lstStyle xmlns:a="http://schemas.openxmlformats.org/drawingml/2006/main"/>
        <a:p xmlns:a="http://schemas.openxmlformats.org/drawingml/2006/main">
          <a:pPr marL="0" marR="0" indent="0" algn="l" defTabSz="1043056" rtl="0" eaLnBrk="1" fontAlgn="auto" latinLnBrk="0" hangingPunct="1">
            <a:lnSpc>
              <a:spcPct val="100000"/>
            </a:lnSpc>
            <a:spcBef>
              <a:spcPct val="0"/>
            </a:spcBef>
            <a:spcAft>
              <a:spcPts val="0"/>
            </a:spcAft>
            <a:buClrTx/>
            <a:buSzTx/>
            <a:buFontTx/>
            <a:buNone/>
            <a:tabLst/>
          </a:pPr>
          <a:r>
            <a:rPr kumimoji="0" lang="ru-RU" sz="1800" b="1" i="0" u="none" strike="noStrike" kern="1200" cap="none" spc="0" normalizeH="0" baseline="0" noProof="0" dirty="0" smtClean="0">
              <a:ln>
                <a:noFill/>
              </a:ln>
              <a:solidFill>
                <a:srgbClr val="005AA9"/>
              </a:solidFill>
              <a:effectLst/>
              <a:uLnTx/>
              <a:uFillTx/>
              <a:latin typeface="+mj-lt"/>
              <a:ea typeface="+mj-ea"/>
              <a:cs typeface="+mj-cs"/>
            </a:rPr>
            <a:t>+2%</a:t>
          </a:r>
        </a:p>
      </cdr:txBody>
    </cdr:sp>
  </cdr:relSizeAnchor>
</c:userShapes>
</file>

<file path=ppt/drawings/drawing2.xml><?xml version="1.0" encoding="utf-8"?>
<c:userShapes xmlns:c="http://schemas.openxmlformats.org/drawingml/2006/chart">
  <cdr:relSizeAnchor xmlns:cdr="http://schemas.openxmlformats.org/drawingml/2006/chartDrawing">
    <cdr:from>
      <cdr:x>0.58647</cdr:x>
      <cdr:y>0.81825</cdr:y>
    </cdr:from>
    <cdr:to>
      <cdr:x>0.9216</cdr:x>
      <cdr:y>0.97834</cdr:y>
    </cdr:to>
    <cdr:sp macro="" textlink="">
      <cdr:nvSpPr>
        <cdr:cNvPr id="2" name="TextBox 1"/>
        <cdr:cNvSpPr txBox="1"/>
      </cdr:nvSpPr>
      <cdr:spPr>
        <a:xfrm xmlns:a="http://schemas.openxmlformats.org/drawingml/2006/main">
          <a:off x="2520280" y="3312368"/>
          <a:ext cx="1440160" cy="648072"/>
        </a:xfrm>
        <a:prstGeom xmlns:a="http://schemas.openxmlformats.org/drawingml/2006/main" prst="rect">
          <a:avLst/>
        </a:prstGeom>
      </cdr:spPr>
      <cdr:txBody>
        <a:bodyPr xmlns:a="http://schemas.openxmlformats.org/drawingml/2006/main" vertOverflow="clip" vert="horz" wrap="square" lIns="104306" tIns="52153" rIns="104306" bIns="52153" rtlCol="0" anchor="ctr">
          <a:normAutofit/>
        </a:bodyPr>
        <a:lstStyle xmlns:a="http://schemas.openxmlformats.org/drawingml/2006/main"/>
        <a:p xmlns:a="http://schemas.openxmlformats.org/drawingml/2006/main">
          <a:pPr marL="0" marR="0" indent="0" algn="l" defTabSz="1043056" rtl="0" eaLnBrk="1" fontAlgn="auto" latinLnBrk="0" hangingPunct="1">
            <a:lnSpc>
              <a:spcPct val="100000"/>
            </a:lnSpc>
            <a:spcBef>
              <a:spcPct val="0"/>
            </a:spcBef>
            <a:spcAft>
              <a:spcPts val="0"/>
            </a:spcAft>
            <a:buClrTx/>
            <a:buSzTx/>
            <a:buFontTx/>
            <a:buNone/>
            <a:tabLst/>
          </a:pPr>
          <a:endParaRPr kumimoji="0" lang="ru-RU" sz="4800" b="1" i="0" u="none" strike="noStrike" kern="1200" cap="none" spc="0" normalizeH="0" baseline="0" noProof="0" dirty="0" smtClean="0">
            <a:ln>
              <a:noFill/>
            </a:ln>
            <a:solidFill>
              <a:srgbClr val="005AA9"/>
            </a:solidFill>
            <a:effectLst/>
            <a:uLnTx/>
            <a:uFillTx/>
            <a:latin typeface="+mj-lt"/>
            <a:ea typeface="+mj-ea"/>
            <a:cs typeface="+mj-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0.22356</cdr:x>
      <cdr:y>0.15211</cdr:y>
    </cdr:from>
    <cdr:to>
      <cdr:x>0.50301</cdr:x>
      <cdr:y>0.21611</cdr:y>
    </cdr:to>
    <cdr:cxnSp macro="">
      <cdr:nvCxnSpPr>
        <cdr:cNvPr id="3" name="Прямая со стрелкой 2"/>
        <cdr:cNvCxnSpPr/>
      </cdr:nvCxnSpPr>
      <cdr:spPr>
        <a:xfrm xmlns:a="http://schemas.openxmlformats.org/drawingml/2006/main" flipV="1">
          <a:off x="2016224" y="684479"/>
          <a:ext cx="2520280" cy="288032"/>
        </a:xfrm>
        <a:prstGeom xmlns:a="http://schemas.openxmlformats.org/drawingml/2006/main" prst="straightConnector1">
          <a:avLst/>
        </a:prstGeom>
        <a:ln xmlns:a="http://schemas.openxmlformats.org/drawingml/2006/main" w="4762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0.24631</cdr:x>
      <cdr:y>0.068</cdr:y>
    </cdr:from>
    <cdr:to>
      <cdr:x>0.46056</cdr:x>
      <cdr:y>0.16957</cdr:y>
    </cdr:to>
    <cdr:sp macro="" textlink="">
      <cdr:nvSpPr>
        <cdr:cNvPr id="4" name="TextBox 3"/>
        <cdr:cNvSpPr txBox="1"/>
      </cdr:nvSpPr>
      <cdr:spPr>
        <a:xfrm xmlns:a="http://schemas.openxmlformats.org/drawingml/2006/main" rot="21212901">
          <a:off x="2221404" y="306000"/>
          <a:ext cx="1932263" cy="4570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dirty="0"/>
            <a:t> </a:t>
          </a:r>
          <a:r>
            <a:rPr lang="ru-RU" sz="2000" dirty="0" smtClean="0"/>
            <a:t>  </a:t>
          </a:r>
          <a:r>
            <a:rPr lang="ru-RU" sz="2000" dirty="0" smtClean="0">
              <a:solidFill>
                <a:srgbClr val="FF0000"/>
              </a:solidFill>
            </a:rPr>
            <a:t>2 445 (3,2%)</a:t>
          </a:r>
          <a:endParaRPr lang="ru-RU" sz="2000" dirty="0">
            <a:solidFill>
              <a:srgbClr val="FF0000"/>
            </a:solidFill>
          </a:endParaRPr>
        </a:p>
      </cdr:txBody>
    </cdr:sp>
  </cdr:relSizeAnchor>
  <cdr:relSizeAnchor xmlns:cdr="http://schemas.openxmlformats.org/drawingml/2006/chartDrawing">
    <cdr:from>
      <cdr:x>0.13913</cdr:x>
      <cdr:y>0.66071</cdr:y>
    </cdr:from>
    <cdr:to>
      <cdr:x>0.25948</cdr:x>
      <cdr:y>0.76702</cdr:y>
    </cdr:to>
    <cdr:sp macro="" textlink="">
      <cdr:nvSpPr>
        <cdr:cNvPr id="2" name="TextBox 1"/>
        <cdr:cNvSpPr txBox="1"/>
      </cdr:nvSpPr>
      <cdr:spPr>
        <a:xfrm xmlns:a="http://schemas.openxmlformats.org/drawingml/2006/main">
          <a:off x="1152128" y="2960453"/>
          <a:ext cx="996634" cy="4763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b="1" dirty="0" smtClean="0">
              <a:cs typeface="Times New Roman" pitchFamily="18" charset="0"/>
            </a:rPr>
            <a:t>76 877</a:t>
          </a:r>
        </a:p>
        <a:p xmlns:a="http://schemas.openxmlformats.org/drawingml/2006/main">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389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80836572-B9A4-4225-BC39-1643879D91CE}" type="datetimeFigureOut">
              <a:rPr lang="ru-RU" altLang="ru-RU"/>
              <a:pPr/>
              <a:t>24.05.2019</a:t>
            </a:fld>
            <a:endParaRPr lang="ru-RU" altLang="ru-RU"/>
          </a:p>
        </p:txBody>
      </p:sp>
      <p:sp>
        <p:nvSpPr>
          <p:cNvPr id="389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B070F5-143F-48F1-8B98-A084B0E3EFFE}" type="slidenum">
              <a:rPr lang="ru-RU" altLang="ru-RU"/>
              <a:pPr/>
              <a:t>‹#›</a:t>
            </a:fld>
            <a:endParaRPr lang="ru-RU" altLang="ru-RU"/>
          </a:p>
        </p:txBody>
      </p:sp>
    </p:spTree>
    <p:extLst>
      <p:ext uri="{BB962C8B-B14F-4D97-AF65-F5344CB8AC3E}">
        <p14:creationId xmlns:p14="http://schemas.microsoft.com/office/powerpoint/2010/main" val="3085857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43056"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43056" fontAlgn="auto">
              <a:spcBef>
                <a:spcPts val="0"/>
              </a:spcBef>
              <a:spcAft>
                <a:spcPts val="0"/>
              </a:spcAft>
              <a:defRPr sz="1200">
                <a:latin typeface="+mn-lt"/>
              </a:defRPr>
            </a:lvl1pPr>
          </a:lstStyle>
          <a:p>
            <a:pPr>
              <a:defRPr/>
            </a:pPr>
            <a:fld id="{57844A19-7D56-44F8-90C2-A20B6F23171B}" type="datetimeFigureOut">
              <a:rPr lang="ru-RU"/>
              <a:pPr>
                <a:defRPr/>
              </a:pPr>
              <a:t>24.05.2019</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43056"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43056" fontAlgn="auto">
              <a:spcBef>
                <a:spcPts val="0"/>
              </a:spcBef>
              <a:spcAft>
                <a:spcPts val="0"/>
              </a:spcAft>
              <a:defRPr sz="1200">
                <a:latin typeface="+mn-lt"/>
              </a:defRPr>
            </a:lvl1pPr>
          </a:lstStyle>
          <a:p>
            <a:pPr>
              <a:defRPr/>
            </a:pPr>
            <a:fld id="{5B16BBA5-A055-4588-AFC2-B472A4C18308}" type="slidenum">
              <a:rPr lang="ru-RU"/>
              <a:pPr>
                <a:defRPr/>
              </a:pPr>
              <a:t>‹#›</a:t>
            </a:fld>
            <a:endParaRPr lang="ru-RU"/>
          </a:p>
        </p:txBody>
      </p:sp>
    </p:spTree>
    <p:extLst>
      <p:ext uri="{BB962C8B-B14F-4D97-AF65-F5344CB8AC3E}">
        <p14:creationId xmlns:p14="http://schemas.microsoft.com/office/powerpoint/2010/main" val="3025445552"/>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mn-ea"/>
        <a:cs typeface="+mn-cs"/>
      </a:defRPr>
    </a:lvl1pPr>
    <a:lvl2pPr marL="520700" algn="l" defTabSz="1042988" rtl="0" eaLnBrk="0" fontAlgn="base" hangingPunct="0">
      <a:spcBef>
        <a:spcPct val="30000"/>
      </a:spcBef>
      <a:spcAft>
        <a:spcPct val="0"/>
      </a:spcAft>
      <a:defRPr sz="1400" kern="1200">
        <a:solidFill>
          <a:schemeClr val="tx1"/>
        </a:solidFill>
        <a:latin typeface="+mn-lt"/>
        <a:ea typeface="+mn-ea"/>
        <a:cs typeface="+mn-cs"/>
      </a:defRPr>
    </a:lvl2pPr>
    <a:lvl3pPr marL="1042988" algn="l" defTabSz="1042988" rtl="0" eaLnBrk="0" fontAlgn="base" hangingPunct="0">
      <a:spcBef>
        <a:spcPct val="30000"/>
      </a:spcBef>
      <a:spcAft>
        <a:spcPct val="0"/>
      </a:spcAft>
      <a:defRPr sz="1400" kern="1200">
        <a:solidFill>
          <a:schemeClr val="tx1"/>
        </a:solidFill>
        <a:latin typeface="+mn-lt"/>
        <a:ea typeface="+mn-ea"/>
        <a:cs typeface="+mn-cs"/>
      </a:defRPr>
    </a:lvl3pPr>
    <a:lvl4pPr marL="1563688" algn="l" defTabSz="1042988" rtl="0" eaLnBrk="0" fontAlgn="base" hangingPunct="0">
      <a:spcBef>
        <a:spcPct val="30000"/>
      </a:spcBef>
      <a:spcAft>
        <a:spcPct val="0"/>
      </a:spcAft>
      <a:defRPr sz="1400" kern="1200">
        <a:solidFill>
          <a:schemeClr val="tx1"/>
        </a:solidFill>
        <a:latin typeface="+mn-lt"/>
        <a:ea typeface="+mn-ea"/>
        <a:cs typeface="+mn-cs"/>
      </a:defRPr>
    </a:lvl4pPr>
    <a:lvl5pPr marL="2085975" algn="l" defTabSz="1042988" rtl="0" eaLnBrk="0" fontAlgn="base" hangingPunct="0">
      <a:spcBef>
        <a:spcPct val="30000"/>
      </a:spcBef>
      <a:spcAft>
        <a:spcPct val="0"/>
      </a:spcAft>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2396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B16BBA5-A055-4588-AFC2-B472A4C18308}" type="slidenum">
              <a:rPr lang="ru-RU" smtClean="0"/>
              <a:pPr>
                <a:defRPr/>
              </a:pPr>
              <a:t>3</a:t>
            </a:fld>
            <a:endParaRPr lang="ru-RU"/>
          </a:p>
        </p:txBody>
      </p:sp>
    </p:spTree>
    <p:extLst>
      <p:ext uri="{BB962C8B-B14F-4D97-AF65-F5344CB8AC3E}">
        <p14:creationId xmlns:p14="http://schemas.microsoft.com/office/powerpoint/2010/main" val="189476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2958608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10691812"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802005" y="3708623"/>
            <a:ext cx="9089390" cy="1620771"/>
          </a:xfrm>
        </p:spPr>
        <p:txBody>
          <a:bodyPr>
            <a:normAutofit/>
          </a:bodyPr>
          <a:lstStyle>
            <a:lvl1pPr>
              <a:defRPr sz="5700" b="1">
                <a:solidFill>
                  <a:schemeClr val="bg1"/>
                </a:solidFill>
                <a:latin typeface="+mj-l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604010" y="5364807"/>
            <a:ext cx="7485380" cy="1932323"/>
          </a:xfrm>
        </p:spPr>
        <p:txBody>
          <a:bodyPr>
            <a:normAutofit/>
          </a:bodyPr>
          <a:lstStyle>
            <a:lvl1pPr marL="0" indent="0" algn="ctr">
              <a:buNone/>
              <a:defRPr sz="3200" b="0">
                <a:solidFill>
                  <a:schemeClr val="bg1"/>
                </a:solidFill>
                <a:latin typeface="+mj-lt"/>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335589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2" y="334306"/>
            <a:ext cx="2812588" cy="711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5639" y="334306"/>
            <a:ext cx="8263250" cy="7113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E79EF1-1F70-4C52-8079-8249FB69AF3B}" type="slidenum">
              <a:rPr lang="ru-RU"/>
              <a:pPr>
                <a:defRPr/>
              </a:pPr>
              <a:t>‹#›</a:t>
            </a:fld>
            <a:endParaRPr lang="ru-RU" dirty="0"/>
          </a:p>
        </p:txBody>
      </p:sp>
    </p:spTree>
    <p:extLst>
      <p:ext uri="{BB962C8B-B14F-4D97-AF65-F5344CB8AC3E}">
        <p14:creationId xmlns:p14="http://schemas.microsoft.com/office/powerpoint/2010/main" val="9878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589" y="2110"/>
            <a:ext cx="10691813" cy="7558635"/>
          </a:xfrm>
          <a:prstGeom prst="rect">
            <a:avLst/>
          </a:prstGeom>
          <a:noFill/>
        </p:spPr>
      </p:pic>
      <p:sp>
        <p:nvSpPr>
          <p:cNvPr id="3" name="Содержимое 2"/>
          <p:cNvSpPr>
            <a:spLocks noGrp="1"/>
          </p:cNvSpPr>
          <p:nvPr>
            <p:ph idx="1"/>
          </p:nvPr>
        </p:nvSpPr>
        <p:spPr>
          <a:xfrm>
            <a:off x="962028" y="1771652"/>
            <a:ext cx="8561139" cy="5324475"/>
          </a:xfrm>
        </p:spPr>
        <p:txBody>
          <a:bodyPr/>
          <a:lstStyle>
            <a:lvl1pPr marL="363410" indent="0">
              <a:buFontTx/>
              <a:buNone/>
              <a:defRPr b="1">
                <a:latin typeface="+mj-lt"/>
              </a:defRPr>
            </a:lvl1pPr>
            <a:lvl2pPr marL="360235" indent="3175">
              <a:defRPr>
                <a:latin typeface="+mj-lt"/>
              </a:defRPr>
            </a:lvl2pPr>
            <a:lvl3pPr marL="628428" indent="-260258">
              <a:tabLst/>
              <a:defRPr>
                <a:latin typeface="+mj-lt"/>
              </a:defRPr>
            </a:lvl3pPr>
            <a:lvl4pPr marL="0" indent="360235">
              <a:lnSpc>
                <a:spcPts val="1800"/>
              </a:lnSpc>
              <a:spcBef>
                <a:spcPts val="400"/>
              </a:spcBef>
              <a:defRPr>
                <a:latin typeface="+mj-lt"/>
              </a:defRPr>
            </a:lvl4pPr>
            <a:lvl5pPr>
              <a:lnSpc>
                <a:spcPts val="1800"/>
              </a:lnSpc>
              <a:spcBef>
                <a:spcPts val="400"/>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TextBox 9"/>
          <p:cNvSpPr txBox="1"/>
          <p:nvPr userDrawn="1"/>
        </p:nvSpPr>
        <p:spPr>
          <a:xfrm>
            <a:off x="6930876" y="5652841"/>
            <a:ext cx="1080120" cy="415498"/>
          </a:xfrm>
          <a:prstGeom prst="rect">
            <a:avLst/>
          </a:prstGeom>
          <a:noFill/>
        </p:spPr>
        <p:txBody>
          <a:bodyPr wrap="square" lIns="91408" tIns="45704" rIns="91408" bIns="45704" rtlCol="0">
            <a:noAutofit/>
          </a:bodyPr>
          <a:lstStyle/>
          <a:p>
            <a:endParaRPr lang="ru-RU" dirty="0"/>
          </a:p>
        </p:txBody>
      </p:sp>
      <p:sp>
        <p:nvSpPr>
          <p:cNvPr id="13" name="Заголовок 12"/>
          <p:cNvSpPr>
            <a:spLocks noGrp="1"/>
          </p:cNvSpPr>
          <p:nvPr>
            <p:ph type="title" hasCustomPrompt="1"/>
          </p:nvPr>
        </p:nvSpPr>
        <p:spPr>
          <a:xfrm>
            <a:off x="962026" y="552454"/>
            <a:ext cx="8580438" cy="1219199"/>
          </a:xfrm>
        </p:spPr>
        <p:txBody>
          <a:bodyPr/>
          <a:lstStyle>
            <a:lvl1pPr marL="0" marR="0" indent="0" defTabSz="1042688" rtl="0" eaLnBrk="1" fontAlgn="auto" latinLnBrk="0" hangingPunct="1">
              <a:lnSpc>
                <a:spcPct val="100000"/>
              </a:lnSpc>
              <a:spcBef>
                <a:spcPct val="0"/>
              </a:spcBef>
              <a:spcAft>
                <a:spcPts val="0"/>
              </a:spcAft>
              <a:tabLst/>
              <a:defRPr sz="5400"/>
            </a:lvl1pPr>
          </a:lstStyle>
          <a:p>
            <a:pPr marL="0" marR="0" lvl="0" indent="0" defTabSz="1042688" rtl="0" eaLnBrk="1" fontAlgn="auto" latinLnBrk="0" hangingPunct="1">
              <a:lnSpc>
                <a:spcPct val="100000"/>
              </a:lnSpc>
              <a:spcBef>
                <a:spcPct val="0"/>
              </a:spcBef>
              <a:spcAft>
                <a:spcPts val="0"/>
              </a:spcAft>
              <a:tabLst/>
              <a:defRPr/>
            </a:pPr>
            <a:r>
              <a:rPr kumimoji="0" lang="ru-RU" sz="48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fld id="{E20E89E6-FE54-4E13-859C-1FA908D70D39}" type="slidenum">
              <a:rPr lang="ru-RU" smtClean="0"/>
              <a:pPr/>
              <a:t>‹#›</a:t>
            </a:fld>
            <a:endParaRPr lang="ru-RU" dirty="0"/>
          </a:p>
        </p:txBody>
      </p:sp>
    </p:spTree>
    <p:extLst>
      <p:ext uri="{BB962C8B-B14F-4D97-AF65-F5344CB8AC3E}">
        <p14:creationId xmlns:p14="http://schemas.microsoft.com/office/powerpoint/2010/main" val="292864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3"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962025" y="1116335"/>
            <a:ext cx="8561139" cy="2232248"/>
          </a:xfrm>
        </p:spPr>
        <p:txBody>
          <a:bodyPr anchor="t"/>
          <a:lstStyle>
            <a:lvl1pPr algn="l">
              <a:defRPr sz="4600" b="1" cap="all"/>
            </a:lvl1pPr>
          </a:lstStyle>
          <a:p>
            <a:r>
              <a:rPr lang="ru-RU" smtClean="0"/>
              <a:t>Образец заголовка</a:t>
            </a:r>
            <a:endParaRPr lang="ru-RU" dirty="0"/>
          </a:p>
        </p:txBody>
      </p:sp>
      <p:sp>
        <p:nvSpPr>
          <p:cNvPr id="3" name="Текст 2"/>
          <p:cNvSpPr>
            <a:spLocks noGrp="1"/>
          </p:cNvSpPr>
          <p:nvPr>
            <p:ph type="body" idx="1"/>
          </p:nvPr>
        </p:nvSpPr>
        <p:spPr>
          <a:xfrm>
            <a:off x="962025" y="3781425"/>
            <a:ext cx="8561139" cy="3314700"/>
          </a:xfrm>
        </p:spPr>
        <p:txBody>
          <a:bodyPr/>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37780415-657C-4886-BF33-0ACA0CD15DE0}" type="slidenum">
              <a:rPr lang="ru-RU"/>
              <a:pPr>
                <a:defRPr/>
              </a:pPr>
              <a:t>‹#›</a:t>
            </a:fld>
            <a:endParaRPr lang="ru-RU" dirty="0"/>
          </a:p>
        </p:txBody>
      </p:sp>
    </p:spTree>
    <p:extLst>
      <p:ext uri="{BB962C8B-B14F-4D97-AF65-F5344CB8AC3E}">
        <p14:creationId xmlns:p14="http://schemas.microsoft.com/office/powerpoint/2010/main" val="66081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10691812"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962026" y="552451"/>
            <a:ext cx="8580438" cy="1219200"/>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962026" y="1771650"/>
            <a:ext cx="4234282"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279958" y="1771650"/>
            <a:ext cx="4262505"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D20C13EF-E5C5-4443-8913-99109D3A476C}" type="slidenum">
              <a:rPr lang="ru-RU"/>
              <a:pPr>
                <a:defRPr/>
              </a:pPr>
              <a:t>‹#›</a:t>
            </a:fld>
            <a:endParaRPr lang="ru-RU" dirty="0"/>
          </a:p>
        </p:txBody>
      </p:sp>
    </p:spTree>
    <p:extLst>
      <p:ext uri="{BB962C8B-B14F-4D97-AF65-F5344CB8AC3E}">
        <p14:creationId xmlns:p14="http://schemas.microsoft.com/office/powerpoint/2010/main" val="339187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4" y="552450"/>
            <a:ext cx="9196705"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62025" y="1771650"/>
            <a:ext cx="4297420" cy="62625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962025" y="2397901"/>
            <a:ext cx="4297420" cy="469822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346701" y="1771650"/>
            <a:ext cx="4195762" cy="62625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346701" y="2412479"/>
            <a:ext cx="4195762" cy="4683646"/>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32013FA-8B0C-437E-9168-5F698CFCFB21}" type="slidenum">
              <a:rPr lang="ru-RU"/>
              <a:pPr>
                <a:defRPr/>
              </a:pPr>
              <a:t>‹#›</a:t>
            </a:fld>
            <a:endParaRPr lang="ru-RU" dirty="0"/>
          </a:p>
        </p:txBody>
      </p:sp>
    </p:spTree>
    <p:extLst>
      <p:ext uri="{BB962C8B-B14F-4D97-AF65-F5344CB8AC3E}">
        <p14:creationId xmlns:p14="http://schemas.microsoft.com/office/powerpoint/2010/main" val="77261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10691812"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962025" y="552451"/>
            <a:ext cx="9196705" cy="1219200"/>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pPr>
              <a:defRPr/>
            </a:pPr>
            <a:fld id="{0248C165-4E65-4171-91F7-627D705053E0}" type="slidenum">
              <a:rPr lang="ru-RU"/>
              <a:pPr>
                <a:defRPr/>
              </a:pPr>
              <a:t>‹#›</a:t>
            </a:fld>
            <a:endParaRPr lang="ru-RU" dirty="0"/>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54026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9578975" y="6475413"/>
            <a:ext cx="663575" cy="719137"/>
          </a:xfrm>
        </p:spPr>
        <p:txBody>
          <a:bodyPr/>
          <a:lstStyle>
            <a:lvl1pPr algn="ctr">
              <a:defRPr sz="2700" i="0">
                <a:solidFill>
                  <a:schemeClr val="bg1"/>
                </a:solidFill>
                <a:latin typeface="+mj-lt"/>
              </a:defRPr>
            </a:lvl1pPr>
          </a:lstStyle>
          <a:p>
            <a:pPr>
              <a:defRPr/>
            </a:pPr>
            <a:fld id="{F36B9DD7-E83D-485F-9488-B2603F1FFE69}" type="slidenum">
              <a:rPr lang="ru-RU"/>
              <a:pPr>
                <a:defRPr/>
              </a:pPr>
              <a:t>‹#›</a:t>
            </a:fld>
            <a:endParaRPr lang="ru-RU" dirty="0"/>
          </a:p>
        </p:txBody>
      </p:sp>
    </p:spTree>
    <p:extLst>
      <p:ext uri="{BB962C8B-B14F-4D97-AF65-F5344CB8AC3E}">
        <p14:creationId xmlns:p14="http://schemas.microsoft.com/office/powerpoint/2010/main" val="110352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49F397D-179F-46B9-8A0F-4AB61BE10DF3}" type="slidenum">
              <a:rPr lang="ru-RU"/>
              <a:pPr>
                <a:defRPr/>
              </a:pPr>
              <a:t>‹#›</a:t>
            </a:fld>
            <a:endParaRPr lang="ru-RU" dirty="0"/>
          </a:p>
        </p:txBody>
      </p:sp>
    </p:spTree>
    <p:extLst>
      <p:ext uri="{BB962C8B-B14F-4D97-AF65-F5344CB8AC3E}">
        <p14:creationId xmlns:p14="http://schemas.microsoft.com/office/powerpoint/2010/main" val="324758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A8969F3-8CDA-4873-B67E-394A8D18F344}" type="slidenum">
              <a:rPr lang="ru-RU"/>
              <a:pPr>
                <a:defRPr/>
              </a:pPr>
              <a:t>‹#›</a:t>
            </a:fld>
            <a:endParaRPr lang="ru-RU" dirty="0"/>
          </a:p>
        </p:txBody>
      </p:sp>
    </p:spTree>
    <p:extLst>
      <p:ext uri="{BB962C8B-B14F-4D97-AF65-F5344CB8AC3E}">
        <p14:creationId xmlns:p14="http://schemas.microsoft.com/office/powerpoint/2010/main" val="97591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93D8734-17DD-4D4C-8334-DC409BFBD388}" type="slidenum">
              <a:rPr lang="ru-RU"/>
              <a:pPr>
                <a:defRPr/>
              </a:pPr>
              <a:t>‹#›</a:t>
            </a:fld>
            <a:endParaRPr lang="ru-RU" dirty="0"/>
          </a:p>
        </p:txBody>
      </p:sp>
    </p:spTree>
    <p:extLst>
      <p:ext uri="{BB962C8B-B14F-4D97-AF65-F5344CB8AC3E}">
        <p14:creationId xmlns:p14="http://schemas.microsoft.com/office/powerpoint/2010/main" val="185566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954088" y="539750"/>
            <a:ext cx="85883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954088" y="1763713"/>
            <a:ext cx="858837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fontAlgn="auto">
              <a:spcBef>
                <a:spcPts val="0"/>
              </a:spcBef>
              <a:spcAft>
                <a:spcPts val="0"/>
              </a:spcAft>
              <a:defRPr sz="1400">
                <a:solidFill>
                  <a:schemeClr val="tx1">
                    <a:tint val="75000"/>
                  </a:schemeClr>
                </a:solidFill>
                <a:latin typeface="+mn-lt"/>
              </a:defRPr>
            </a:lvl1pPr>
          </a:lstStyle>
          <a:p>
            <a:pPr>
              <a:defRPr/>
            </a:pPr>
            <a:endParaRPr lang="ru-RU"/>
          </a:p>
        </p:txBody>
      </p:sp>
      <p:sp>
        <p:nvSpPr>
          <p:cNvPr id="5" name="Нижний колонтитул 4"/>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fontAlgn="auto">
              <a:spcBef>
                <a:spcPts val="0"/>
              </a:spcBef>
              <a:spcAft>
                <a:spcPts val="0"/>
              </a:spcAft>
              <a:defRPr sz="14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9734550" y="6661150"/>
            <a:ext cx="725488" cy="696913"/>
          </a:xfrm>
          <a:prstGeom prst="rect">
            <a:avLst/>
          </a:prstGeom>
        </p:spPr>
        <p:txBody>
          <a:bodyPr vert="horz" lIns="104306" tIns="52153" rIns="104306" bIns="52153" rtlCol="0" anchor="ctr">
            <a:normAutofit/>
          </a:bodyPr>
          <a:lstStyle>
            <a:lvl1pPr algn="ctr" defTabSz="1043056" fontAlgn="auto">
              <a:lnSpc>
                <a:spcPts val="2400"/>
              </a:lnSpc>
              <a:spcBef>
                <a:spcPts val="0"/>
              </a:spcBef>
              <a:spcAft>
                <a:spcPts val="0"/>
              </a:spcAft>
              <a:defRPr sz="2700">
                <a:solidFill>
                  <a:schemeClr val="bg1"/>
                </a:solidFill>
                <a:latin typeface="+mn-lt"/>
              </a:defRPr>
            </a:lvl1pPr>
          </a:lstStyle>
          <a:p>
            <a:pPr>
              <a:defRPr/>
            </a:pPr>
            <a:fld id="{2B6F3675-B9EF-42A8-8C82-A0F067EA30D8}"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0" r:id="rId4"/>
    <p:sldLayoutId id="2147483664" r:id="rId5"/>
    <p:sldLayoutId id="2147483665" r:id="rId6"/>
    <p:sldLayoutId id="2147483659" r:id="rId7"/>
    <p:sldLayoutId id="2147483658" r:id="rId8"/>
    <p:sldLayoutId id="2147483657" r:id="rId9"/>
    <p:sldLayoutId id="2147483656" r:id="rId10"/>
    <p:sldLayoutId id="2147483666" r:id="rId11"/>
  </p:sldLayoutIdLst>
  <p:hf hdr="0" ftr="0" dt="0"/>
  <p:txStyles>
    <p:titleStyle>
      <a:lvl1pPr algn="l" defTabSz="1042988" rtl="0" eaLnBrk="0" fontAlgn="base" hangingPunct="0">
        <a:lnSpc>
          <a:spcPts val="5200"/>
        </a:lnSpc>
        <a:spcBef>
          <a:spcPct val="0"/>
        </a:spcBef>
        <a:spcAft>
          <a:spcPct val="0"/>
        </a:spcAft>
        <a:defRPr sz="4200" b="1" kern="1200">
          <a:solidFill>
            <a:srgbClr val="005AA9"/>
          </a:solidFill>
          <a:latin typeface="+mj-lt"/>
          <a:ea typeface="+mj-ea"/>
          <a:cs typeface="+mj-cs"/>
        </a:defRPr>
      </a:lvl1pPr>
      <a:lvl2pPr algn="l" defTabSz="1042988" rtl="0" eaLnBrk="0" fontAlgn="base" hangingPunct="0">
        <a:lnSpc>
          <a:spcPts val="5200"/>
        </a:lnSpc>
        <a:spcBef>
          <a:spcPct val="0"/>
        </a:spcBef>
        <a:spcAft>
          <a:spcPct val="0"/>
        </a:spcAft>
        <a:defRPr sz="4200" b="1">
          <a:solidFill>
            <a:srgbClr val="005AA9"/>
          </a:solidFill>
          <a:latin typeface="Calibri" pitchFamily="34" charset="0"/>
        </a:defRPr>
      </a:lvl2pPr>
      <a:lvl3pPr algn="l" defTabSz="1042988" rtl="0" eaLnBrk="0" fontAlgn="base" hangingPunct="0">
        <a:lnSpc>
          <a:spcPts val="5200"/>
        </a:lnSpc>
        <a:spcBef>
          <a:spcPct val="0"/>
        </a:spcBef>
        <a:spcAft>
          <a:spcPct val="0"/>
        </a:spcAft>
        <a:defRPr sz="4200" b="1">
          <a:solidFill>
            <a:srgbClr val="005AA9"/>
          </a:solidFill>
          <a:latin typeface="Calibri" pitchFamily="34" charset="0"/>
        </a:defRPr>
      </a:lvl3pPr>
      <a:lvl4pPr algn="l" defTabSz="1042988" rtl="0" eaLnBrk="0" fontAlgn="base" hangingPunct="0">
        <a:lnSpc>
          <a:spcPts val="5200"/>
        </a:lnSpc>
        <a:spcBef>
          <a:spcPct val="0"/>
        </a:spcBef>
        <a:spcAft>
          <a:spcPct val="0"/>
        </a:spcAft>
        <a:defRPr sz="4200" b="1">
          <a:solidFill>
            <a:srgbClr val="005AA9"/>
          </a:solidFill>
          <a:latin typeface="Calibri" pitchFamily="34" charset="0"/>
        </a:defRPr>
      </a:lvl4pPr>
      <a:lvl5pPr algn="l" defTabSz="1042988" rtl="0" eaLnBrk="0" fontAlgn="base" hangingPunct="0">
        <a:lnSpc>
          <a:spcPts val="5200"/>
        </a:lnSpc>
        <a:spcBef>
          <a:spcPct val="0"/>
        </a:spcBef>
        <a:spcAft>
          <a:spcPct val="0"/>
        </a:spcAft>
        <a:defRPr sz="4200" b="1">
          <a:solidFill>
            <a:srgbClr val="005AA9"/>
          </a:solidFill>
          <a:latin typeface="Calibri" pitchFamily="34" charset="0"/>
        </a:defRPr>
      </a:lvl5pPr>
      <a:lvl6pPr marL="457200" algn="l" defTabSz="1042988" rtl="0" eaLnBrk="1" fontAlgn="base" hangingPunct="1">
        <a:lnSpc>
          <a:spcPts val="5200"/>
        </a:lnSpc>
        <a:spcBef>
          <a:spcPct val="0"/>
        </a:spcBef>
        <a:spcAft>
          <a:spcPct val="0"/>
        </a:spcAft>
        <a:defRPr sz="4200" b="1">
          <a:solidFill>
            <a:srgbClr val="005AA9"/>
          </a:solidFill>
          <a:latin typeface="Calibri" pitchFamily="34" charset="0"/>
        </a:defRPr>
      </a:lvl6pPr>
      <a:lvl7pPr marL="914400" algn="l" defTabSz="1042988" rtl="0" eaLnBrk="1" fontAlgn="base" hangingPunct="1">
        <a:lnSpc>
          <a:spcPts val="5200"/>
        </a:lnSpc>
        <a:spcBef>
          <a:spcPct val="0"/>
        </a:spcBef>
        <a:spcAft>
          <a:spcPct val="0"/>
        </a:spcAft>
        <a:defRPr sz="4200" b="1">
          <a:solidFill>
            <a:srgbClr val="005AA9"/>
          </a:solidFill>
          <a:latin typeface="Calibri" pitchFamily="34" charset="0"/>
        </a:defRPr>
      </a:lvl7pPr>
      <a:lvl8pPr marL="1371600" algn="l" defTabSz="1042988" rtl="0" eaLnBrk="1" fontAlgn="base" hangingPunct="1">
        <a:lnSpc>
          <a:spcPts val="5200"/>
        </a:lnSpc>
        <a:spcBef>
          <a:spcPct val="0"/>
        </a:spcBef>
        <a:spcAft>
          <a:spcPct val="0"/>
        </a:spcAft>
        <a:defRPr sz="4200" b="1">
          <a:solidFill>
            <a:srgbClr val="005AA9"/>
          </a:solidFill>
          <a:latin typeface="Calibri" pitchFamily="34" charset="0"/>
        </a:defRPr>
      </a:lvl8pPr>
      <a:lvl9pPr marL="1828800" algn="l" defTabSz="1042988" rtl="0" eaLnBrk="1" fontAlgn="base" hangingPunct="1">
        <a:lnSpc>
          <a:spcPts val="5200"/>
        </a:lnSpc>
        <a:spcBef>
          <a:spcPct val="0"/>
        </a:spcBef>
        <a:spcAft>
          <a:spcPct val="0"/>
        </a:spcAft>
        <a:defRPr sz="4200" b="1">
          <a:solidFill>
            <a:srgbClr val="005AA9"/>
          </a:solidFill>
          <a:latin typeface="Calibri" pitchFamily="34" charset="0"/>
        </a:defRPr>
      </a:lvl9pPr>
    </p:titleStyle>
    <p:bodyStyle>
      <a:lvl1pPr marL="363538" algn="l" defTabSz="1042988" rtl="0" eaLnBrk="0" fontAlgn="base" hangingPunct="0">
        <a:spcBef>
          <a:spcPct val="20000"/>
        </a:spcBef>
        <a:spcAft>
          <a:spcPct val="0"/>
        </a:spcAft>
        <a:buFont typeface="+mj-lt"/>
        <a:defRPr sz="3600" kern="1200">
          <a:solidFill>
            <a:srgbClr val="005AA9"/>
          </a:solidFill>
          <a:latin typeface="+mj-lt"/>
          <a:ea typeface="+mn-ea"/>
          <a:cs typeface="+mn-cs"/>
        </a:defRPr>
      </a:lvl1pPr>
      <a:lvl2pPr marL="363538" algn="l" defTabSz="1042988" rtl="0" eaLnBrk="0" fontAlgn="base" hangingPunct="0">
        <a:spcBef>
          <a:spcPct val="20000"/>
        </a:spcBef>
        <a:spcAft>
          <a:spcPct val="0"/>
        </a:spcAft>
        <a:buFont typeface="Arial" pitchFamily="34" charset="0"/>
        <a:defRPr sz="2400" kern="1200">
          <a:solidFill>
            <a:srgbClr val="504F53"/>
          </a:solidFill>
          <a:latin typeface="+mj-lt"/>
          <a:ea typeface="+mn-ea"/>
          <a:cs typeface="+mn-cs"/>
        </a:defRPr>
      </a:lvl2pPr>
      <a:lvl3pPr marL="712788" indent="-260350" algn="l" defTabSz="1042988" rtl="0" eaLnBrk="0" fontAlgn="base" hangingPunct="0">
        <a:spcBef>
          <a:spcPct val="20000"/>
        </a:spcBef>
        <a:spcAft>
          <a:spcPct val="0"/>
        </a:spcAft>
        <a:buFont typeface="Arial" pitchFamily="34" charset="0"/>
        <a:buChar char="•"/>
        <a:defRPr sz="2400" kern="1200">
          <a:solidFill>
            <a:srgbClr val="504F53"/>
          </a:solidFill>
          <a:latin typeface="+mj-lt"/>
          <a:ea typeface="+mn-ea"/>
          <a:cs typeface="+mn-cs"/>
        </a:defRPr>
      </a:lvl3pPr>
      <a:lvl4pPr indent="360363" algn="just" defTabSz="1042988" rtl="0" eaLnBrk="0" fontAlgn="base" hangingPunct="0">
        <a:lnSpc>
          <a:spcPts val="1800"/>
        </a:lnSpc>
        <a:spcBef>
          <a:spcPts val="400"/>
        </a:spcBef>
        <a:spcAft>
          <a:spcPct val="0"/>
        </a:spcAft>
        <a:buFont typeface="Arial" pitchFamily="34" charset="0"/>
        <a:defRPr sz="1600" kern="1200">
          <a:solidFill>
            <a:srgbClr val="504F53"/>
          </a:solidFill>
          <a:latin typeface="+mj-lt"/>
          <a:ea typeface="+mn-ea"/>
          <a:cs typeface="+mn-cs"/>
        </a:defRPr>
      </a:lvl4pPr>
      <a:lvl5pPr marL="1435100" algn="l" defTabSz="1042988" rtl="0" eaLnBrk="0" fontAlgn="base" hangingPunct="0">
        <a:lnSpc>
          <a:spcPts val="1800"/>
        </a:lnSpc>
        <a:spcBef>
          <a:spcPts val="400"/>
        </a:spcBef>
        <a:spcAft>
          <a:spcPct val="0"/>
        </a:spcAft>
        <a:buFont typeface="Arial" pitchFamily="34" charset="0"/>
        <a:defRPr sz="1400" kern="1200">
          <a:solidFill>
            <a:srgbClr val="8D8C90"/>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6.xml"/><Relationship Id="rId1" Type="http://schemas.openxmlformats.org/officeDocument/2006/relationships/slideLayout" Target="../slideLayouts/slideLayout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p:nvPr>
        </p:nvSpPr>
        <p:spPr>
          <a:xfrm>
            <a:off x="450156" y="3780631"/>
            <a:ext cx="10080625" cy="2232248"/>
          </a:xfrm>
        </p:spPr>
        <p:txBody>
          <a:bodyPr>
            <a:normAutofit fontScale="90000"/>
          </a:bodyPr>
          <a:lstStyle/>
          <a:p>
            <a:pPr algn="ctr">
              <a:lnSpc>
                <a:spcPct val="100000"/>
              </a:lnSpc>
            </a:pPr>
            <a:r>
              <a:rPr lang="ru-RU" sz="2200" dirty="0" smtClean="0"/>
              <a:t/>
            </a:r>
            <a:br>
              <a:rPr lang="ru-RU" sz="2200" dirty="0" smtClean="0"/>
            </a:br>
            <a:r>
              <a:rPr lang="ru-RU" sz="2700" dirty="0" smtClean="0"/>
              <a:t>«</a:t>
            </a:r>
            <a:r>
              <a:rPr lang="ru-RU" sz="2700" dirty="0"/>
              <a:t>Результаты контрольной работы и правоприменительная практика УФНС России по Ямало-Ненецкому автономному округу при администрировании налога на доходы физических лиц. Вопросы легализации налоговой базы, характерные (типичные) ошибки, допускаемые налогоплательщиками при составлении налоговой отчетности. Результаты контрольной работы </a:t>
            </a:r>
            <a:r>
              <a:rPr lang="ru-RU" sz="2700" dirty="0" smtClean="0"/>
              <a:t>по администрированию </a:t>
            </a:r>
            <a:r>
              <a:rPr lang="ru-RU" sz="2700" dirty="0"/>
              <a:t>страховых взносов. Типичные ошибки, допускаемые налогоплательщиками при составлении расчетов по страховым </a:t>
            </a:r>
            <a:r>
              <a:rPr lang="ru-RU" sz="2700" dirty="0" smtClean="0"/>
              <a:t>взносам»</a:t>
            </a:r>
            <a:r>
              <a:rPr lang="ru-RU" sz="2700" dirty="0"/>
              <a:t/>
            </a:r>
            <a:br>
              <a:rPr lang="ru-RU" sz="2700" dirty="0"/>
            </a:br>
            <a:r>
              <a:rPr lang="ru-RU" sz="2400" dirty="0"/>
              <a:t> </a:t>
            </a:r>
          </a:p>
        </p:txBody>
      </p:sp>
      <p:sp>
        <p:nvSpPr>
          <p:cNvPr id="15362" name="Подзаголовок 2"/>
          <p:cNvSpPr>
            <a:spLocks noGrp="1"/>
          </p:cNvSpPr>
          <p:nvPr>
            <p:ph type="subTitle" idx="1"/>
          </p:nvPr>
        </p:nvSpPr>
        <p:spPr>
          <a:xfrm>
            <a:off x="1098228" y="6372919"/>
            <a:ext cx="8424862" cy="1008112"/>
          </a:xfrm>
        </p:spPr>
        <p:txBody>
          <a:bodyPr>
            <a:normAutofit/>
          </a:bodyPr>
          <a:lstStyle/>
          <a:p>
            <a:pPr eaLnBrk="1" hangingPunct="1">
              <a:defRPr/>
            </a:pPr>
            <a:r>
              <a:rPr lang="ru-RU" sz="1800" b="1" dirty="0" smtClean="0"/>
              <a:t>Доклад</a:t>
            </a:r>
            <a:r>
              <a:rPr lang="en-US" sz="1800" b="1" dirty="0" smtClean="0"/>
              <a:t> </a:t>
            </a:r>
            <a:r>
              <a:rPr lang="ru-RU" sz="1800" b="1" dirty="0" smtClean="0"/>
              <a:t>начальника отдела налогообложения доходов физических лиц и администрирования страховых взносов</a:t>
            </a:r>
          </a:p>
          <a:p>
            <a:pPr eaLnBrk="1" hangingPunct="1">
              <a:defRPr/>
            </a:pPr>
            <a:r>
              <a:rPr lang="ru-RU" sz="1800" b="1" dirty="0" smtClean="0"/>
              <a:t>Родиной Натальи Валентиновны</a:t>
            </a:r>
          </a:p>
        </p:txBody>
      </p:sp>
      <p:sp>
        <p:nvSpPr>
          <p:cNvPr id="5" name="TextBox 4"/>
          <p:cNvSpPr txBox="1"/>
          <p:nvPr/>
        </p:nvSpPr>
        <p:spPr>
          <a:xfrm>
            <a:off x="3330575" y="2484438"/>
            <a:ext cx="4176713" cy="1008062"/>
          </a:xfrm>
          <a:prstGeom prst="rect">
            <a:avLst/>
          </a:prstGeom>
        </p:spPr>
        <p:txBody>
          <a:bodyPr lIns="104306" tIns="52153" rIns="104306" bIns="52153" anchor="ctr"/>
          <a:lstStyle/>
          <a:p>
            <a:pPr algn="ctr" defTabSz="1043056" fontAlgn="auto">
              <a:spcAft>
                <a:spcPts val="0"/>
              </a:spcAft>
              <a:defRPr/>
            </a:pPr>
            <a:r>
              <a:rPr lang="ru-RU" sz="2000" b="1" dirty="0">
                <a:solidFill>
                  <a:schemeClr val="bg1"/>
                </a:solidFill>
                <a:latin typeface="+mj-lt"/>
                <a:ea typeface="+mj-ea"/>
                <a:cs typeface="+mj-cs"/>
              </a:rPr>
              <a:t>ФЕДЕРАЛЬНАЯ НАЛОГОВАЯ СЛУЖБА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30575" y="2484437"/>
            <a:ext cx="4176713" cy="3296457"/>
          </a:xfrm>
          <a:prstGeom prst="rect">
            <a:avLst/>
          </a:prstGeom>
        </p:spPr>
        <p:txBody>
          <a:bodyPr lIns="104306" tIns="52153" rIns="104306" bIns="52153" anchor="ctr"/>
          <a:lstStyle/>
          <a:p>
            <a:pPr algn="ctr" defTabSz="1043056" fontAlgn="auto">
              <a:spcAft>
                <a:spcPts val="0"/>
              </a:spcAft>
              <a:defRPr/>
            </a:pPr>
            <a:r>
              <a:rPr lang="ru-RU" sz="2000" b="1" dirty="0">
                <a:solidFill>
                  <a:schemeClr val="bg1"/>
                </a:solidFill>
                <a:latin typeface="+mj-lt"/>
                <a:ea typeface="+mj-ea"/>
                <a:cs typeface="+mj-cs"/>
              </a:rPr>
              <a:t>ФЕДЕРАЛЬНАЯ НАЛОГОВАЯ </a:t>
            </a:r>
            <a:r>
              <a:rPr lang="ru-RU" sz="2000" b="1" dirty="0" smtClean="0">
                <a:solidFill>
                  <a:schemeClr val="bg1"/>
                </a:solidFill>
                <a:latin typeface="+mj-lt"/>
                <a:ea typeface="+mj-ea"/>
                <a:cs typeface="+mj-cs"/>
              </a:rPr>
              <a:t>СЛУЖБА</a:t>
            </a:r>
          </a:p>
          <a:p>
            <a:pPr algn="ctr" defTabSz="1043056" fontAlgn="auto">
              <a:spcAft>
                <a:spcPts val="0"/>
              </a:spcAft>
              <a:defRPr/>
            </a:pPr>
            <a:endParaRPr lang="ru-RU" sz="2000" b="1" dirty="0" smtClean="0">
              <a:solidFill>
                <a:schemeClr val="bg1"/>
              </a:solidFill>
              <a:latin typeface="+mj-lt"/>
              <a:ea typeface="+mj-ea"/>
              <a:cs typeface="+mj-cs"/>
            </a:endParaRPr>
          </a:p>
          <a:p>
            <a:pPr algn="ctr" defTabSz="1043056" fontAlgn="auto">
              <a:spcAft>
                <a:spcPts val="0"/>
              </a:spcAft>
              <a:defRPr/>
            </a:pPr>
            <a:endParaRPr lang="ru-RU" sz="2000" b="1" dirty="0" smtClean="0">
              <a:solidFill>
                <a:schemeClr val="bg1"/>
              </a:solidFill>
              <a:latin typeface="+mj-lt"/>
              <a:ea typeface="+mj-ea"/>
              <a:cs typeface="+mj-cs"/>
            </a:endParaRPr>
          </a:p>
          <a:p>
            <a:pPr algn="ctr" defTabSz="1043056" fontAlgn="auto">
              <a:spcAft>
                <a:spcPts val="0"/>
              </a:spcAft>
              <a:defRPr/>
            </a:pPr>
            <a:r>
              <a:rPr lang="ru-RU" sz="2800" b="1" dirty="0" smtClean="0">
                <a:solidFill>
                  <a:schemeClr val="bg1"/>
                </a:solidFill>
                <a:latin typeface="+mj-lt"/>
                <a:ea typeface="+mj-ea"/>
                <a:cs typeface="+mj-cs"/>
              </a:rPr>
              <a:t>СПАСИБО 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7" y="972319"/>
            <a:ext cx="8712968" cy="936104"/>
          </a:xfrm>
          <a:noFill/>
          <a:scene3d>
            <a:camera prst="orthographicFront"/>
            <a:lightRig rig="threePt" dir="t"/>
          </a:scene3d>
          <a:sp3d>
            <a:bevelT prst="angle"/>
          </a:sp3d>
        </p:spPr>
        <p:txBody>
          <a:bodyPr/>
          <a:lstStyle/>
          <a:p>
            <a:pPr algn="ctr"/>
            <a:r>
              <a:rPr lang="ru-RU" sz="2000" dirty="0" smtClean="0"/>
              <a:t>    </a:t>
            </a:r>
            <a:r>
              <a:rPr lang="ru-RU" sz="2200" dirty="0" smtClean="0"/>
              <a:t>Поступление налога на доходы физических лиц, млрд. руб.</a:t>
            </a:r>
            <a:br>
              <a:rPr lang="ru-RU" sz="2200" dirty="0" smtClean="0"/>
            </a:br>
            <a:endParaRPr lang="ru-RU" sz="2200" dirty="0"/>
          </a:p>
        </p:txBody>
      </p:sp>
      <p:sp>
        <p:nvSpPr>
          <p:cNvPr id="4" name="Номер слайда 3"/>
          <p:cNvSpPr>
            <a:spLocks noGrp="1"/>
          </p:cNvSpPr>
          <p:nvPr>
            <p:ph type="sldNum" sz="quarter" idx="10"/>
          </p:nvPr>
        </p:nvSpPr>
        <p:spPr/>
        <p:txBody>
          <a:bodyPr/>
          <a:lstStyle/>
          <a:p>
            <a:pPr>
              <a:defRPr/>
            </a:pPr>
            <a:fld id="{37780415-657C-4886-BF33-0ACA0CD15DE0}" type="slidenum">
              <a:rPr lang="ru-RU" smtClean="0"/>
              <a:pPr>
                <a:defRPr/>
              </a:pPr>
              <a:t>2</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val="256214362"/>
              </p:ext>
            </p:extLst>
          </p:nvPr>
        </p:nvGraphicFramePr>
        <p:xfrm>
          <a:off x="1026220" y="2052439"/>
          <a:ext cx="8532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893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t>Результаты контрольной работы по налогу на доходы физических лиц, млн. руб. </a:t>
            </a:r>
            <a:endParaRPr lang="ru-RU" sz="3200" dirty="0"/>
          </a:p>
        </p:txBody>
      </p:sp>
      <p:sp>
        <p:nvSpPr>
          <p:cNvPr id="7" name="Номер слайда 6"/>
          <p:cNvSpPr>
            <a:spLocks noGrp="1"/>
          </p:cNvSpPr>
          <p:nvPr>
            <p:ph type="sldNum" sz="quarter" idx="11"/>
          </p:nvPr>
        </p:nvSpPr>
        <p:spPr/>
        <p:txBody>
          <a:bodyPr/>
          <a:lstStyle/>
          <a:p>
            <a:pPr>
              <a:defRPr/>
            </a:pPr>
            <a:fld id="{732013FA-8B0C-437E-9168-5F698CFCFB21}" type="slidenum">
              <a:rPr lang="ru-RU" smtClean="0"/>
              <a:pPr>
                <a:defRPr/>
              </a:pPr>
              <a:t>3</a:t>
            </a:fld>
            <a:endParaRPr lang="ru-RU" dirty="0"/>
          </a:p>
        </p:txBody>
      </p:sp>
      <p:graphicFrame>
        <p:nvGraphicFramePr>
          <p:cNvPr id="8" name="Объект 7"/>
          <p:cNvGraphicFramePr>
            <a:graphicFrameLocks noGrp="1"/>
          </p:cNvGraphicFramePr>
          <p:nvPr>
            <p:ph sz="half" idx="4294967295"/>
            <p:extLst>
              <p:ext uri="{D42A27DB-BD31-4B8C-83A1-F6EECF244321}">
                <p14:modId xmlns:p14="http://schemas.microsoft.com/office/powerpoint/2010/main" val="2035676817"/>
              </p:ext>
            </p:extLst>
          </p:nvPr>
        </p:nvGraphicFramePr>
        <p:xfrm>
          <a:off x="666180" y="2484488"/>
          <a:ext cx="4513387"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Объект 8"/>
          <p:cNvGraphicFramePr>
            <a:graphicFrameLocks noGrp="1"/>
          </p:cNvGraphicFramePr>
          <p:nvPr>
            <p:ph sz="quarter" idx="4294967295"/>
            <p:extLst>
              <p:ext uri="{D42A27DB-BD31-4B8C-83A1-F6EECF244321}">
                <p14:modId xmlns:p14="http://schemas.microsoft.com/office/powerpoint/2010/main" val="607038495"/>
              </p:ext>
            </p:extLst>
          </p:nvPr>
        </p:nvGraphicFramePr>
        <p:xfrm>
          <a:off x="5706740" y="2619682"/>
          <a:ext cx="4195762" cy="353721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025151" y="2289941"/>
            <a:ext cx="3816424" cy="626594"/>
          </a:xfrm>
          <a:prstGeom prst="rect">
            <a:avLst/>
          </a:prstGeom>
        </p:spPr>
        <p:txBody>
          <a:bodyPr vert="horz" wrap="none" lIns="104306" tIns="52153" rIns="104306" bIns="52153" rtlCol="0" anchor="ctr">
            <a:normAutofit/>
          </a:bodyPr>
          <a:lstStyle/>
          <a:p>
            <a:pPr marL="0" marR="0" indent="0" algn="l" defTabSz="1043056" rtl="0" eaLnBrk="1" fontAlgn="auto" latinLnBrk="0" hangingPunct="1">
              <a:lnSpc>
                <a:spcPct val="100000"/>
              </a:lnSpc>
              <a:spcBef>
                <a:spcPct val="0"/>
              </a:spcBef>
              <a:spcAft>
                <a:spcPts val="0"/>
              </a:spcAft>
              <a:buClrTx/>
              <a:buSzTx/>
              <a:buFontTx/>
              <a:buNone/>
              <a:tabLst/>
            </a:pPr>
            <a:r>
              <a:rPr lang="ru-RU" sz="2400" b="1" dirty="0" smtClean="0">
                <a:solidFill>
                  <a:srgbClr val="C00000"/>
                </a:solidFill>
                <a:latin typeface="+mj-lt"/>
                <a:ea typeface="+mj-ea"/>
                <a:cs typeface="+mj-cs"/>
              </a:rPr>
              <a:t>Выездные</a:t>
            </a:r>
            <a:r>
              <a:rPr lang="ru-RU" sz="2400" b="1" dirty="0" smtClean="0">
                <a:solidFill>
                  <a:srgbClr val="005AA9"/>
                </a:solidFill>
                <a:latin typeface="+mj-lt"/>
                <a:ea typeface="+mj-ea"/>
                <a:cs typeface="+mj-cs"/>
              </a:rPr>
              <a:t> </a:t>
            </a:r>
            <a:r>
              <a:rPr lang="ru-RU" sz="2400" b="1" dirty="0" smtClean="0">
                <a:solidFill>
                  <a:srgbClr val="C00000"/>
                </a:solidFill>
                <a:latin typeface="+mj-lt"/>
                <a:ea typeface="+mj-ea"/>
                <a:cs typeface="+mj-cs"/>
              </a:rPr>
              <a:t>налоговые проверки</a:t>
            </a:r>
            <a:endParaRPr kumimoji="0" lang="ru-RU" sz="24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6" name="TextBox 5"/>
          <p:cNvSpPr txBox="1"/>
          <p:nvPr/>
        </p:nvSpPr>
        <p:spPr>
          <a:xfrm>
            <a:off x="5585733" y="2361949"/>
            <a:ext cx="4032448" cy="482578"/>
          </a:xfrm>
          <a:prstGeom prst="rect">
            <a:avLst/>
          </a:prstGeom>
        </p:spPr>
        <p:txBody>
          <a:bodyPr vert="horz" wrap="none" lIns="104306" tIns="52153" rIns="104306" bIns="52153" rtlCol="0" anchor="ctr">
            <a:normAutofit/>
          </a:bodyPr>
          <a:lstStyle/>
          <a:p>
            <a:pPr marL="0" marR="0" indent="0" algn="l" defTabSz="1043056" rtl="0" eaLnBrk="1" fontAlgn="auto" latinLnBrk="0" hangingPunct="1">
              <a:lnSpc>
                <a:spcPct val="100000"/>
              </a:lnSpc>
              <a:spcBef>
                <a:spcPct val="0"/>
              </a:spcBef>
              <a:spcAft>
                <a:spcPts val="0"/>
              </a:spcAft>
              <a:buClrTx/>
              <a:buSzTx/>
              <a:buFontTx/>
              <a:buNone/>
              <a:tabLst/>
            </a:pPr>
            <a:r>
              <a:rPr kumimoji="0" lang="ru-RU" sz="2400" b="1" i="0" u="none" strike="noStrike" kern="1200" cap="none" spc="0" normalizeH="0" baseline="0" noProof="0" dirty="0" smtClean="0">
                <a:ln>
                  <a:noFill/>
                </a:ln>
                <a:solidFill>
                  <a:srgbClr val="C00000"/>
                </a:solidFill>
                <a:effectLst/>
                <a:uLnTx/>
                <a:uFillTx/>
                <a:latin typeface="+mj-lt"/>
                <a:ea typeface="+mj-ea"/>
                <a:cs typeface="+mj-cs"/>
              </a:rPr>
              <a:t>Камеральные</a:t>
            </a:r>
            <a:r>
              <a:rPr kumimoji="0" lang="ru-RU" sz="2000" b="1" i="0" u="none" strike="noStrike" kern="1200" cap="none" spc="0" normalizeH="0" baseline="0" noProof="0" dirty="0" smtClean="0">
                <a:ln>
                  <a:noFill/>
                </a:ln>
                <a:solidFill>
                  <a:srgbClr val="005AA9"/>
                </a:solidFill>
                <a:effectLst/>
                <a:uLnTx/>
                <a:uFillTx/>
                <a:latin typeface="+mj-lt"/>
                <a:ea typeface="+mj-ea"/>
                <a:cs typeface="+mj-cs"/>
              </a:rPr>
              <a:t> </a:t>
            </a:r>
            <a:r>
              <a:rPr kumimoji="0" lang="ru-RU" sz="2400" b="1" i="0" u="none" strike="noStrike" kern="1200" cap="none" spc="0" normalizeH="0" baseline="0" noProof="0" dirty="0" smtClean="0">
                <a:ln>
                  <a:noFill/>
                </a:ln>
                <a:solidFill>
                  <a:srgbClr val="C00000"/>
                </a:solidFill>
                <a:effectLst/>
                <a:uLnTx/>
                <a:uFillTx/>
                <a:latin typeface="+mj-lt"/>
                <a:ea typeface="+mj-ea"/>
                <a:cs typeface="+mj-cs"/>
              </a:rPr>
              <a:t>налоговые</a:t>
            </a:r>
            <a:r>
              <a:rPr kumimoji="0" lang="ru-RU" sz="2000" b="1" i="0" u="none" strike="noStrike" kern="1200" cap="none" spc="0" normalizeH="0" baseline="0" noProof="0" dirty="0" smtClean="0">
                <a:ln>
                  <a:noFill/>
                </a:ln>
                <a:solidFill>
                  <a:srgbClr val="005AA9"/>
                </a:solidFill>
                <a:effectLst/>
                <a:uLnTx/>
                <a:uFillTx/>
                <a:latin typeface="+mj-lt"/>
                <a:ea typeface="+mj-ea"/>
                <a:cs typeface="+mj-cs"/>
              </a:rPr>
              <a:t> </a:t>
            </a:r>
            <a:r>
              <a:rPr kumimoji="0" lang="ru-RU" sz="2400" b="1" i="0" u="none" strike="noStrike" kern="1200" cap="none" spc="0" normalizeH="0" baseline="0" noProof="0" dirty="0" smtClean="0">
                <a:ln>
                  <a:noFill/>
                </a:ln>
                <a:solidFill>
                  <a:srgbClr val="C00000"/>
                </a:solidFill>
                <a:effectLst/>
                <a:uLnTx/>
                <a:uFillTx/>
                <a:latin typeface="+mj-lt"/>
                <a:ea typeface="+mj-ea"/>
                <a:cs typeface="+mj-cs"/>
              </a:rPr>
              <a:t>проверки</a:t>
            </a:r>
          </a:p>
        </p:txBody>
      </p:sp>
      <p:cxnSp>
        <p:nvCxnSpPr>
          <p:cNvPr id="12" name="Прямая со стрелкой 11"/>
          <p:cNvCxnSpPr/>
          <p:nvPr/>
        </p:nvCxnSpPr>
        <p:spPr>
          <a:xfrm flipH="1">
            <a:off x="2934432" y="1756458"/>
            <a:ext cx="936104" cy="7200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7205913" y="1756458"/>
            <a:ext cx="733075" cy="7200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42244" y="6171430"/>
            <a:ext cx="2736304" cy="504056"/>
          </a:xfrm>
          <a:prstGeom prst="rect">
            <a:avLst/>
          </a:prstGeom>
        </p:spPr>
        <p:txBody>
          <a:bodyPr vert="horz" wrap="square" lIns="104306" tIns="52153" rIns="104306" bIns="52153" rtlCol="0" anchor="ctr">
            <a:normAutofit fontScale="47500" lnSpcReduction="20000"/>
          </a:bodyPr>
          <a:lstStyle/>
          <a:p>
            <a:pPr marL="0" marR="0" indent="0" algn="l" defTabSz="1043056" rtl="0" eaLnBrk="1" fontAlgn="auto" latinLnBrk="0" hangingPunct="1">
              <a:lnSpc>
                <a:spcPct val="100000"/>
              </a:lnSpc>
              <a:spcBef>
                <a:spcPct val="0"/>
              </a:spcBef>
              <a:spcAft>
                <a:spcPts val="0"/>
              </a:spcAft>
              <a:buClrTx/>
              <a:buSzTx/>
              <a:buFontTx/>
              <a:buNone/>
              <a:tabLst/>
            </a:pPr>
            <a:r>
              <a:rPr kumimoji="0" lang="ru-RU" sz="4800" b="1" i="1" u="none" strike="noStrike" kern="1200" cap="none" spc="0" normalizeH="0" baseline="0" noProof="0" dirty="0" smtClean="0">
                <a:ln>
                  <a:noFill/>
                </a:ln>
                <a:solidFill>
                  <a:srgbClr val="005AA9"/>
                </a:solidFill>
                <a:effectLst/>
                <a:uLnTx/>
                <a:uFillTx/>
                <a:latin typeface="+mj-lt"/>
                <a:ea typeface="+mj-ea"/>
                <a:cs typeface="+mj-cs"/>
              </a:rPr>
              <a:t>Всего 169 млн. руб.</a:t>
            </a:r>
          </a:p>
        </p:txBody>
      </p:sp>
      <p:sp>
        <p:nvSpPr>
          <p:cNvPr id="5" name="TextBox 4"/>
          <p:cNvSpPr txBox="1"/>
          <p:nvPr/>
        </p:nvSpPr>
        <p:spPr>
          <a:xfrm>
            <a:off x="2178348" y="6156895"/>
            <a:ext cx="2808312" cy="468052"/>
          </a:xfrm>
          <a:prstGeom prst="rect">
            <a:avLst/>
          </a:prstGeom>
        </p:spPr>
        <p:txBody>
          <a:bodyPr vert="horz" wrap="square" lIns="104306" tIns="52153" rIns="104306" bIns="52153" rtlCol="0" anchor="ctr">
            <a:normAutofit fontScale="55000" lnSpcReduction="20000"/>
          </a:bodyPr>
          <a:lstStyle/>
          <a:p>
            <a:pPr marL="0" marR="0" indent="0" algn="l" defTabSz="1043056" rtl="0" eaLnBrk="1" fontAlgn="auto" latinLnBrk="0" hangingPunct="1">
              <a:lnSpc>
                <a:spcPct val="100000"/>
              </a:lnSpc>
              <a:spcBef>
                <a:spcPct val="0"/>
              </a:spcBef>
              <a:spcAft>
                <a:spcPts val="0"/>
              </a:spcAft>
              <a:buClrTx/>
              <a:buSzTx/>
              <a:buFontTx/>
              <a:buNone/>
              <a:tabLst/>
            </a:pPr>
            <a:endParaRPr kumimoji="0" lang="ru-RU" sz="4800" b="1" i="0" u="none" strike="noStrike" kern="1200" cap="none" spc="0" normalizeH="0" baseline="0" noProof="0" dirty="0" smtClean="0">
              <a:ln>
                <a:noFill/>
              </a:ln>
              <a:solidFill>
                <a:srgbClr val="005AA9"/>
              </a:solidFill>
              <a:effectLst/>
              <a:uLnTx/>
              <a:uFillTx/>
              <a:latin typeface="+mj-lt"/>
              <a:ea typeface="+mj-ea"/>
              <a:cs typeface="+mj-cs"/>
            </a:endParaRPr>
          </a:p>
        </p:txBody>
      </p:sp>
      <p:sp>
        <p:nvSpPr>
          <p:cNvPr id="10" name="TextBox 9"/>
          <p:cNvSpPr txBox="1"/>
          <p:nvPr/>
        </p:nvSpPr>
        <p:spPr>
          <a:xfrm>
            <a:off x="5922764" y="6171430"/>
            <a:ext cx="3168352" cy="504056"/>
          </a:xfrm>
          <a:prstGeom prst="rect">
            <a:avLst/>
          </a:prstGeom>
        </p:spPr>
        <p:txBody>
          <a:bodyPr vert="horz" wrap="square" lIns="104306" tIns="52153" rIns="104306" bIns="52153" rtlCol="0" anchor="ctr">
            <a:noAutofit/>
          </a:bodyPr>
          <a:lstStyle/>
          <a:p>
            <a:pPr marL="0" marR="0" indent="0" algn="l" defTabSz="1043056" rtl="0" eaLnBrk="1" fontAlgn="auto" latinLnBrk="0" hangingPunct="1">
              <a:lnSpc>
                <a:spcPct val="100000"/>
              </a:lnSpc>
              <a:spcBef>
                <a:spcPct val="0"/>
              </a:spcBef>
              <a:spcAft>
                <a:spcPts val="0"/>
              </a:spcAft>
              <a:buClrTx/>
              <a:buSzTx/>
              <a:buFontTx/>
              <a:buNone/>
              <a:tabLst/>
            </a:pPr>
            <a:r>
              <a:rPr lang="ru-RU" sz="2300" b="1" i="1" dirty="0" smtClean="0">
                <a:solidFill>
                  <a:srgbClr val="005AA9"/>
                </a:solidFill>
                <a:latin typeface="+mj-lt"/>
                <a:ea typeface="+mj-ea"/>
                <a:cs typeface="+mj-cs"/>
              </a:rPr>
              <a:t>Всего 226,2 млн. руб.</a:t>
            </a:r>
            <a:endParaRPr kumimoji="0" lang="ru-RU" sz="2300" b="1" i="1" u="none" strike="noStrike" kern="1200" cap="none" spc="0" normalizeH="0" baseline="0" noProof="0" dirty="0" smtClean="0">
              <a:ln>
                <a:noFill/>
              </a:ln>
              <a:solidFill>
                <a:srgbClr val="005AA9"/>
              </a:solidFill>
              <a:effectLst/>
              <a:uLnTx/>
              <a:uFillTx/>
              <a:latin typeface="+mj-lt"/>
              <a:ea typeface="+mj-ea"/>
              <a:cs typeface="+mj-cs"/>
            </a:endParaRPr>
          </a:p>
        </p:txBody>
      </p:sp>
    </p:spTree>
    <p:extLst>
      <p:ext uri="{BB962C8B-B14F-4D97-AF65-F5344CB8AC3E}">
        <p14:creationId xmlns:p14="http://schemas.microsoft.com/office/powerpoint/2010/main" val="354369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290681789"/>
              </p:ext>
            </p:extLst>
          </p:nvPr>
        </p:nvGraphicFramePr>
        <p:xfrm>
          <a:off x="780002" y="1934658"/>
          <a:ext cx="8944485" cy="5449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a:bodyPr>
          <a:lstStyle/>
          <a:p>
            <a:pPr algn="ctr"/>
            <a:r>
              <a:rPr lang="ru-RU" sz="3200" dirty="0"/>
              <a:t>Налоговая ответственность налоговых агентов по статье 123 НК РФ </a:t>
            </a:r>
          </a:p>
        </p:txBody>
      </p:sp>
      <p:sp>
        <p:nvSpPr>
          <p:cNvPr id="4" name="Номер слайда 3"/>
          <p:cNvSpPr>
            <a:spLocks noGrp="1"/>
          </p:cNvSpPr>
          <p:nvPr>
            <p:ph type="sldNum" sz="quarter" idx="11"/>
          </p:nvPr>
        </p:nvSpPr>
        <p:spPr/>
        <p:txBody>
          <a:bodyPr/>
          <a:lstStyle/>
          <a:p>
            <a:fld id="{E20E89E6-FE54-4E13-859C-1FA908D70D39}" type="slidenum">
              <a:rPr lang="ru-RU" smtClean="0"/>
              <a:pPr/>
              <a:t>4</a:t>
            </a:fld>
            <a:endParaRPr lang="ru-RU" dirty="0"/>
          </a:p>
        </p:txBody>
      </p:sp>
      <p:sp>
        <p:nvSpPr>
          <p:cNvPr id="9" name="TextBox 8"/>
          <p:cNvSpPr txBox="1"/>
          <p:nvPr/>
        </p:nvSpPr>
        <p:spPr>
          <a:xfrm>
            <a:off x="780002" y="6372919"/>
            <a:ext cx="8944485" cy="792088"/>
          </a:xfrm>
          <a:prstGeom prst="rect">
            <a:avLst/>
          </a:prstGeom>
        </p:spPr>
        <p:txBody>
          <a:bodyPr vert="horz" wrap="square" lIns="104306" tIns="52153" rIns="104306" bIns="52153" rtlCol="0" anchor="ctr">
            <a:noAutofit/>
          </a:bodyPr>
          <a:lstStyle/>
          <a:p>
            <a:pPr defTabSz="1043056">
              <a:spcBef>
                <a:spcPct val="0"/>
              </a:spcBef>
            </a:pPr>
            <a:r>
              <a:rPr lang="ru-RU" sz="2200" b="1" dirty="0" smtClean="0">
                <a:solidFill>
                  <a:schemeClr val="bg1"/>
                </a:solidFill>
                <a:latin typeface="+mj-lt"/>
                <a:ea typeface="+mj-ea"/>
                <a:cs typeface="+mj-cs"/>
              </a:rPr>
              <a:t>Определение ВС РФ от 05.02.2019 № 309-КГ18-14683 _Суд </a:t>
            </a:r>
            <a:r>
              <a:rPr lang="ru-RU" sz="2200" b="1" dirty="0">
                <a:solidFill>
                  <a:schemeClr val="bg1"/>
                </a:solidFill>
                <a:latin typeface="+mj-lt"/>
                <a:ea typeface="+mj-ea"/>
                <a:cs typeface="+mj-cs"/>
              </a:rPr>
              <a:t>не </a:t>
            </a:r>
            <a:r>
              <a:rPr lang="ru-RU" sz="2200" b="1" dirty="0" smtClean="0">
                <a:solidFill>
                  <a:schemeClr val="bg1"/>
                </a:solidFill>
                <a:latin typeface="+mj-lt"/>
                <a:ea typeface="+mj-ea"/>
                <a:cs typeface="+mj-cs"/>
              </a:rPr>
              <a:t>вправе снижать </a:t>
            </a:r>
            <a:r>
              <a:rPr lang="ru-RU" sz="2200" b="1" dirty="0">
                <a:solidFill>
                  <a:schemeClr val="bg1"/>
                </a:solidFill>
                <a:latin typeface="+mj-lt"/>
                <a:ea typeface="+mj-ea"/>
                <a:cs typeface="+mj-cs"/>
              </a:rPr>
              <a:t>размер подлежащего взысканию штрафа до нуля рублей </a:t>
            </a:r>
            <a:endParaRPr kumimoji="0" lang="ru-RU" sz="2200" b="1" i="0" u="none" strike="noStrike" kern="120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778004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noChangeAspect="1"/>
          </p:cNvGraphicFramePr>
          <p:nvPr>
            <p:extLst>
              <p:ext uri="{D42A27DB-BD31-4B8C-83A1-F6EECF244321}">
                <p14:modId xmlns:p14="http://schemas.microsoft.com/office/powerpoint/2010/main" val="1699291991"/>
              </p:ext>
            </p:extLst>
          </p:nvPr>
        </p:nvGraphicFramePr>
        <p:xfrm>
          <a:off x="738188" y="1728000"/>
          <a:ext cx="9018731" cy="450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p:txBody>
          <a:bodyPr>
            <a:normAutofit fontScale="90000"/>
          </a:bodyPr>
          <a:lstStyle/>
          <a:p>
            <a:r>
              <a:rPr lang="ru-RU" dirty="0" smtClean="0"/>
              <a:t>            Поступило страховых взносов,</a:t>
            </a:r>
            <a:br>
              <a:rPr lang="ru-RU" dirty="0" smtClean="0"/>
            </a:br>
            <a:r>
              <a:rPr lang="ru-RU" dirty="0" smtClean="0"/>
              <a:t>                            млн. руб.</a:t>
            </a:r>
            <a:endParaRPr lang="ru-RU" dirty="0"/>
          </a:p>
        </p:txBody>
      </p:sp>
      <p:sp>
        <p:nvSpPr>
          <p:cNvPr id="4" name="Номер слайда 3"/>
          <p:cNvSpPr>
            <a:spLocks noGrp="1"/>
          </p:cNvSpPr>
          <p:nvPr>
            <p:ph type="sldNum" sz="quarter" idx="11"/>
          </p:nvPr>
        </p:nvSpPr>
        <p:spPr/>
        <p:txBody>
          <a:bodyPr/>
          <a:lstStyle/>
          <a:p>
            <a:fld id="{B19B0651-EE4F-4900-A07F-96A6BFA9D0F0}" type="slidenum">
              <a:rPr lang="ru-RU" smtClean="0"/>
              <a:pPr/>
              <a:t>5</a:t>
            </a:fld>
            <a:endParaRPr lang="ru-RU" dirty="0"/>
          </a:p>
        </p:txBody>
      </p:sp>
    </p:spTree>
    <p:extLst>
      <p:ext uri="{BB962C8B-B14F-4D97-AF65-F5344CB8AC3E}">
        <p14:creationId xmlns:p14="http://schemas.microsoft.com/office/powerpoint/2010/main" val="3195015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t>Результаты </a:t>
            </a:r>
            <a:r>
              <a:rPr lang="ru-RU" sz="3200" dirty="0" smtClean="0"/>
              <a:t>камеральных налоговых проверок по страховым взносам, </a:t>
            </a:r>
            <a:r>
              <a:rPr lang="ru-RU" sz="3200" dirty="0"/>
              <a:t>млн. руб. </a:t>
            </a:r>
          </a:p>
        </p:txBody>
      </p:sp>
      <p:sp>
        <p:nvSpPr>
          <p:cNvPr id="3" name="Номер слайда 2"/>
          <p:cNvSpPr>
            <a:spLocks noGrp="1"/>
          </p:cNvSpPr>
          <p:nvPr>
            <p:ph type="sldNum" sz="quarter" idx="11"/>
          </p:nvPr>
        </p:nvSpPr>
        <p:spPr/>
        <p:txBody>
          <a:bodyPr/>
          <a:lstStyle/>
          <a:p>
            <a:pPr>
              <a:defRPr/>
            </a:pPr>
            <a:fld id="{0248C165-4E65-4171-91F7-627D705053E0}" type="slidenum">
              <a:rPr lang="ru-RU" smtClean="0"/>
              <a:pPr>
                <a:defRPr/>
              </a:pPr>
              <a:t>6</a:t>
            </a:fld>
            <a:endParaRPr lang="ru-RU" dirty="0"/>
          </a:p>
        </p:txBody>
      </p:sp>
      <p:graphicFrame>
        <p:nvGraphicFramePr>
          <p:cNvPr id="4" name="Диаграмма 3"/>
          <p:cNvGraphicFramePr/>
          <p:nvPr>
            <p:extLst>
              <p:ext uri="{D42A27DB-BD31-4B8C-83A1-F6EECF244321}">
                <p14:modId xmlns:p14="http://schemas.microsoft.com/office/powerpoint/2010/main" val="759771665"/>
              </p:ext>
            </p:extLst>
          </p:nvPr>
        </p:nvGraphicFramePr>
        <p:xfrm>
          <a:off x="1782233" y="2124447"/>
          <a:ext cx="7128933"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46500" y="6084887"/>
            <a:ext cx="3312368" cy="914400"/>
          </a:xfrm>
          <a:prstGeom prst="rect">
            <a:avLst/>
          </a:prstGeom>
        </p:spPr>
        <p:txBody>
          <a:bodyPr vert="horz" wrap="none" lIns="104306" tIns="52153" rIns="104306" bIns="52153" rtlCol="0" anchor="ctr">
            <a:normAutofit/>
          </a:bodyPr>
          <a:lstStyle/>
          <a:p>
            <a:pPr marL="0" marR="0" indent="0" algn="l" defTabSz="1043056" rtl="0" eaLnBrk="1" fontAlgn="auto" latinLnBrk="0" hangingPunct="1">
              <a:lnSpc>
                <a:spcPct val="100000"/>
              </a:lnSpc>
              <a:spcBef>
                <a:spcPct val="0"/>
              </a:spcBef>
              <a:spcAft>
                <a:spcPts val="0"/>
              </a:spcAft>
              <a:buClrTx/>
              <a:buSzTx/>
              <a:buFontTx/>
              <a:buNone/>
              <a:tabLst/>
            </a:pPr>
            <a:r>
              <a:rPr kumimoji="0" lang="ru-RU" sz="2800" b="1" i="0" u="none" strike="noStrike" kern="1200" cap="none" spc="0" normalizeH="0" baseline="0" noProof="0" dirty="0" smtClean="0">
                <a:ln>
                  <a:noFill/>
                </a:ln>
                <a:solidFill>
                  <a:srgbClr val="005AA9"/>
                </a:solidFill>
                <a:effectLst/>
                <a:uLnTx/>
                <a:uFillTx/>
                <a:latin typeface="+mj-lt"/>
                <a:ea typeface="+mj-ea"/>
                <a:cs typeface="+mj-cs"/>
              </a:rPr>
              <a:t>Всего 27,1 млн.</a:t>
            </a:r>
            <a:r>
              <a:rPr kumimoji="0" lang="ru-RU" sz="2800" b="1" i="0" u="none" strike="noStrike" kern="1200" cap="none" spc="0" normalizeH="0" noProof="0" dirty="0" smtClean="0">
                <a:ln>
                  <a:noFill/>
                </a:ln>
                <a:solidFill>
                  <a:srgbClr val="005AA9"/>
                </a:solidFill>
                <a:effectLst/>
                <a:uLnTx/>
                <a:uFillTx/>
                <a:latin typeface="+mj-lt"/>
                <a:ea typeface="+mj-ea"/>
                <a:cs typeface="+mj-cs"/>
              </a:rPr>
              <a:t> руб.</a:t>
            </a:r>
            <a:endParaRPr kumimoji="0" lang="ru-RU" sz="2800" b="1" i="0" u="none" strike="noStrike" kern="1200" cap="none" spc="0" normalizeH="0" baseline="0" noProof="0" dirty="0" smtClean="0">
              <a:ln>
                <a:noFill/>
              </a:ln>
              <a:solidFill>
                <a:srgbClr val="005AA9"/>
              </a:solidFill>
              <a:effectLst/>
              <a:uLnTx/>
              <a:uFillTx/>
              <a:latin typeface="+mj-lt"/>
              <a:ea typeface="+mj-ea"/>
              <a:cs typeface="+mj-cs"/>
            </a:endParaRPr>
          </a:p>
        </p:txBody>
      </p:sp>
    </p:spTree>
    <p:extLst>
      <p:ext uri="{BB962C8B-B14F-4D97-AF65-F5344CB8AC3E}">
        <p14:creationId xmlns:p14="http://schemas.microsoft.com/office/powerpoint/2010/main" val="378584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100" i="1" dirty="0"/>
              <a:t>Работа по легализации заработной платы за 2018 год</a:t>
            </a:r>
          </a:p>
        </p:txBody>
      </p:sp>
      <p:sp>
        <p:nvSpPr>
          <p:cNvPr id="26" name="Номер слайда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cs typeface="Arial" charset="0"/>
              </a:defRPr>
            </a:lvl1pPr>
            <a:lvl2pPr marL="847483" indent="-325955">
              <a:defRPr sz="1600">
                <a:solidFill>
                  <a:schemeClr val="tx1"/>
                </a:solidFill>
                <a:latin typeface="Arial" charset="0"/>
                <a:cs typeface="Arial" charset="0"/>
              </a:defRPr>
            </a:lvl2pPr>
            <a:lvl3pPr marL="1303820" indent="-260764">
              <a:defRPr sz="1600">
                <a:solidFill>
                  <a:schemeClr val="tx1"/>
                </a:solidFill>
                <a:latin typeface="Arial" charset="0"/>
                <a:cs typeface="Arial" charset="0"/>
              </a:defRPr>
            </a:lvl3pPr>
            <a:lvl4pPr marL="1825348" indent="-260764">
              <a:defRPr sz="1600">
                <a:solidFill>
                  <a:schemeClr val="tx1"/>
                </a:solidFill>
                <a:latin typeface="Arial" charset="0"/>
                <a:cs typeface="Arial" charset="0"/>
              </a:defRPr>
            </a:lvl4pPr>
            <a:lvl5pPr marL="2346876" indent="-260764">
              <a:defRPr sz="1600">
                <a:solidFill>
                  <a:schemeClr val="tx1"/>
                </a:solidFill>
                <a:latin typeface="Arial" charset="0"/>
                <a:cs typeface="Arial" charset="0"/>
              </a:defRPr>
            </a:lvl5pPr>
            <a:lvl6pPr marL="2868404" indent="-260764" eaLnBrk="0" fontAlgn="base" hangingPunct="0">
              <a:spcBef>
                <a:spcPct val="0"/>
              </a:spcBef>
              <a:spcAft>
                <a:spcPct val="0"/>
              </a:spcAft>
              <a:defRPr sz="1600">
                <a:solidFill>
                  <a:schemeClr val="tx1"/>
                </a:solidFill>
                <a:latin typeface="Arial" charset="0"/>
                <a:cs typeface="Arial" charset="0"/>
              </a:defRPr>
            </a:lvl6pPr>
            <a:lvl7pPr marL="3389932" indent="-260764" eaLnBrk="0" fontAlgn="base" hangingPunct="0">
              <a:spcBef>
                <a:spcPct val="0"/>
              </a:spcBef>
              <a:spcAft>
                <a:spcPct val="0"/>
              </a:spcAft>
              <a:defRPr sz="1600">
                <a:solidFill>
                  <a:schemeClr val="tx1"/>
                </a:solidFill>
                <a:latin typeface="Arial" charset="0"/>
                <a:cs typeface="Arial" charset="0"/>
              </a:defRPr>
            </a:lvl7pPr>
            <a:lvl8pPr marL="3911460" indent="-260764" eaLnBrk="0" fontAlgn="base" hangingPunct="0">
              <a:spcBef>
                <a:spcPct val="0"/>
              </a:spcBef>
              <a:spcAft>
                <a:spcPct val="0"/>
              </a:spcAft>
              <a:defRPr sz="1600">
                <a:solidFill>
                  <a:schemeClr val="tx1"/>
                </a:solidFill>
                <a:latin typeface="Arial" charset="0"/>
                <a:cs typeface="Arial" charset="0"/>
              </a:defRPr>
            </a:lvl8pPr>
            <a:lvl9pPr marL="4432988" indent="-260764" eaLnBrk="0" fontAlgn="base" hangingPunct="0">
              <a:spcBef>
                <a:spcPct val="0"/>
              </a:spcBef>
              <a:spcAft>
                <a:spcPct val="0"/>
              </a:spcAft>
              <a:defRPr sz="1600">
                <a:solidFill>
                  <a:schemeClr val="tx1"/>
                </a:solidFill>
                <a:latin typeface="Arial" charset="0"/>
                <a:cs typeface="Arial" charset="0"/>
              </a:defRPr>
            </a:lvl9pPr>
          </a:lstStyle>
          <a:p>
            <a:r>
              <a:rPr lang="ru-RU" altLang="ru-RU" sz="2700" dirty="0" smtClean="0">
                <a:solidFill>
                  <a:schemeClr val="bg1"/>
                </a:solidFill>
              </a:rPr>
              <a:t>7</a:t>
            </a:r>
            <a:endParaRPr lang="ru-RU" altLang="ru-RU" sz="2700" dirty="0">
              <a:solidFill>
                <a:schemeClr val="bg1"/>
              </a:solidFill>
            </a:endParaRPr>
          </a:p>
        </p:txBody>
      </p:sp>
      <p:sp>
        <p:nvSpPr>
          <p:cNvPr id="37" name="Номер слайда 36"/>
          <p:cNvSpPr>
            <a:spLocks noGrp="1"/>
          </p:cNvSpPr>
          <p:nvPr>
            <p:ph type="sldNum" sz="quarter" idx="4294967295"/>
          </p:nvPr>
        </p:nvSpPr>
        <p:spPr>
          <a:xfrm>
            <a:off x="0" y="7008813"/>
            <a:ext cx="3387725" cy="401637"/>
          </a:xfrm>
        </p:spPr>
        <p:txBody>
          <a:bodyPr>
            <a:normAutofit fontScale="25000" lnSpcReduction="20000"/>
          </a:bodyPr>
          <a:lstStyle/>
          <a:p>
            <a:fld id="{B19B0651-EE4F-4900-A07F-96A6BFA9D0F0}" type="slidenum">
              <a:rPr lang="ru-RU" smtClean="0"/>
              <a:t>7</a:t>
            </a:fld>
            <a:endParaRPr lang="ru-RU"/>
          </a:p>
        </p:txBody>
      </p:sp>
      <p:sp>
        <p:nvSpPr>
          <p:cNvPr id="3" name="Правая фигурная скобка 2"/>
          <p:cNvSpPr/>
          <p:nvPr/>
        </p:nvSpPr>
        <p:spPr>
          <a:xfrm>
            <a:off x="5936166" y="1795828"/>
            <a:ext cx="589465" cy="2143588"/>
          </a:xfrm>
          <a:prstGeom prst="rightBrace">
            <a:avLst/>
          </a:prstGeom>
          <a:ln w="47625" cmpd="sng">
            <a:solidFill>
              <a:srgbClr val="0070C0"/>
            </a:solidFill>
          </a:ln>
        </p:spPr>
        <p:style>
          <a:lnRef idx="1">
            <a:schemeClr val="accent1"/>
          </a:lnRef>
          <a:fillRef idx="0">
            <a:schemeClr val="accent1"/>
          </a:fillRef>
          <a:effectRef idx="0">
            <a:schemeClr val="accent1"/>
          </a:effectRef>
          <a:fontRef idx="minor">
            <a:schemeClr val="tx1"/>
          </a:fontRef>
        </p:style>
        <p:txBody>
          <a:bodyPr lIns="104276" tIns="52139" rIns="104276" bIns="52139" rtlCol="0" anchor="ctr"/>
          <a:lstStyle/>
          <a:p>
            <a:pPr algn="ctr"/>
            <a:endParaRPr lang="ru-RU" b="1" dirty="0"/>
          </a:p>
        </p:txBody>
      </p:sp>
      <p:sp>
        <p:nvSpPr>
          <p:cNvPr id="5" name="TextBox 4"/>
          <p:cNvSpPr txBox="1"/>
          <p:nvPr/>
        </p:nvSpPr>
        <p:spPr>
          <a:xfrm>
            <a:off x="883602" y="2105547"/>
            <a:ext cx="3115748" cy="1090181"/>
          </a:xfrm>
          <a:prstGeom prst="rect">
            <a:avLst/>
          </a:prstGeom>
          <a:noFill/>
        </p:spPr>
        <p:txBody>
          <a:bodyPr wrap="square" lIns="104276" tIns="52139" rIns="104276" bIns="52139" rtlCol="0">
            <a:spAutoFit/>
          </a:bodyPr>
          <a:lstStyle/>
          <a:p>
            <a:r>
              <a:rPr lang="ru-RU" sz="1600" b="1" dirty="0"/>
              <a:t>Проведено заседаний Межведомственных комиссий</a:t>
            </a:r>
          </a:p>
          <a:p>
            <a:r>
              <a:rPr lang="ru-RU" sz="1600" b="1" dirty="0"/>
              <a:t>по страховым взносам</a:t>
            </a:r>
          </a:p>
        </p:txBody>
      </p:sp>
      <p:sp>
        <p:nvSpPr>
          <p:cNvPr id="6" name="TextBox 5"/>
          <p:cNvSpPr txBox="1"/>
          <p:nvPr/>
        </p:nvSpPr>
        <p:spPr>
          <a:xfrm>
            <a:off x="883604" y="3187013"/>
            <a:ext cx="2947327" cy="351518"/>
          </a:xfrm>
          <a:prstGeom prst="rect">
            <a:avLst/>
          </a:prstGeom>
          <a:noFill/>
        </p:spPr>
        <p:txBody>
          <a:bodyPr wrap="square" lIns="104276" tIns="52139" rIns="104276" bIns="52139" rtlCol="0">
            <a:spAutoFit/>
          </a:bodyPr>
          <a:lstStyle/>
          <a:p>
            <a:r>
              <a:rPr lang="ru-RU" sz="1600" b="1" dirty="0"/>
              <a:t>Заслушано плательщиков</a:t>
            </a:r>
          </a:p>
        </p:txBody>
      </p:sp>
      <p:sp>
        <p:nvSpPr>
          <p:cNvPr id="7" name="TextBox 6"/>
          <p:cNvSpPr txBox="1"/>
          <p:nvPr/>
        </p:nvSpPr>
        <p:spPr>
          <a:xfrm>
            <a:off x="4500317" y="2329383"/>
            <a:ext cx="598045" cy="382295"/>
          </a:xfrm>
          <a:prstGeom prst="rect">
            <a:avLst/>
          </a:prstGeom>
          <a:noFill/>
        </p:spPr>
        <p:txBody>
          <a:bodyPr wrap="square" lIns="104276" tIns="52139" rIns="104276" bIns="52139" rtlCol="0">
            <a:spAutoFit/>
          </a:bodyPr>
          <a:lstStyle/>
          <a:p>
            <a:r>
              <a:rPr lang="ru-RU" sz="1800" b="1" dirty="0">
                <a:solidFill>
                  <a:srgbClr val="FF0000"/>
                </a:solidFill>
              </a:rPr>
              <a:t>151</a:t>
            </a:r>
          </a:p>
        </p:txBody>
      </p:sp>
      <p:sp>
        <p:nvSpPr>
          <p:cNvPr id="11" name="TextBox 10"/>
          <p:cNvSpPr txBox="1"/>
          <p:nvPr/>
        </p:nvSpPr>
        <p:spPr>
          <a:xfrm>
            <a:off x="4500325" y="3256033"/>
            <a:ext cx="678688" cy="382295"/>
          </a:xfrm>
          <a:prstGeom prst="rect">
            <a:avLst/>
          </a:prstGeom>
          <a:noFill/>
        </p:spPr>
        <p:txBody>
          <a:bodyPr wrap="square" lIns="104276" tIns="52139" rIns="104276" bIns="52139" rtlCol="0">
            <a:spAutoFit/>
          </a:bodyPr>
          <a:lstStyle/>
          <a:p>
            <a:r>
              <a:rPr lang="ru-RU" sz="1800" b="1" dirty="0">
                <a:solidFill>
                  <a:srgbClr val="FF0000"/>
                </a:solidFill>
              </a:rPr>
              <a:t>440</a:t>
            </a:r>
          </a:p>
        </p:txBody>
      </p:sp>
      <p:sp>
        <p:nvSpPr>
          <p:cNvPr id="12" name="TextBox 11"/>
          <p:cNvSpPr txBox="1"/>
          <p:nvPr/>
        </p:nvSpPr>
        <p:spPr>
          <a:xfrm>
            <a:off x="6946678" y="2027404"/>
            <a:ext cx="2863118" cy="382295"/>
          </a:xfrm>
          <a:prstGeom prst="rect">
            <a:avLst/>
          </a:prstGeom>
          <a:noFill/>
        </p:spPr>
        <p:txBody>
          <a:bodyPr wrap="square" lIns="104276" tIns="52139" rIns="104276" bIns="52139" rtlCol="0">
            <a:spAutoFit/>
          </a:bodyPr>
          <a:lstStyle/>
          <a:p>
            <a:r>
              <a:rPr lang="ru-RU" sz="1800" b="1" dirty="0"/>
              <a:t>Перечислено в бюджет</a:t>
            </a:r>
          </a:p>
        </p:txBody>
      </p:sp>
      <p:sp>
        <p:nvSpPr>
          <p:cNvPr id="16" name="Овал 15"/>
          <p:cNvSpPr/>
          <p:nvPr/>
        </p:nvSpPr>
        <p:spPr>
          <a:xfrm>
            <a:off x="7356739" y="2400680"/>
            <a:ext cx="1863595" cy="957159"/>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4276" tIns="52139" rIns="104276" bIns="52139" rtlCol="0" anchor="ctr"/>
          <a:lstStyle/>
          <a:p>
            <a:pPr algn="ctr"/>
            <a:r>
              <a:rPr lang="ru-RU" dirty="0" smtClean="0"/>
              <a:t>101</a:t>
            </a:r>
            <a:endParaRPr lang="ru-RU" dirty="0"/>
          </a:p>
        </p:txBody>
      </p:sp>
      <p:sp>
        <p:nvSpPr>
          <p:cNvPr id="19" name="TextBox 18"/>
          <p:cNvSpPr txBox="1"/>
          <p:nvPr/>
        </p:nvSpPr>
        <p:spPr>
          <a:xfrm>
            <a:off x="7490129" y="2238019"/>
            <a:ext cx="1642834" cy="1151737"/>
          </a:xfrm>
          <a:prstGeom prst="rect">
            <a:avLst/>
          </a:prstGeom>
          <a:noFill/>
        </p:spPr>
        <p:txBody>
          <a:bodyPr wrap="square" lIns="104276" tIns="52139" rIns="104276" bIns="52139" rtlCol="0">
            <a:spAutoFit/>
          </a:bodyPr>
          <a:lstStyle/>
          <a:p>
            <a:r>
              <a:rPr lang="ru-RU" sz="1600" dirty="0"/>
              <a:t>      </a:t>
            </a:r>
          </a:p>
          <a:p>
            <a:r>
              <a:rPr lang="ru-RU" sz="1600" b="1" dirty="0">
                <a:solidFill>
                  <a:srgbClr val="FF0000"/>
                </a:solidFill>
              </a:rPr>
              <a:t>       </a:t>
            </a:r>
            <a:r>
              <a:rPr lang="ru-RU" sz="1800" b="1" dirty="0">
                <a:solidFill>
                  <a:srgbClr val="FF0000"/>
                </a:solidFill>
              </a:rPr>
              <a:t>102</a:t>
            </a:r>
          </a:p>
          <a:p>
            <a:r>
              <a:rPr lang="ru-RU" sz="1800" b="1" dirty="0">
                <a:solidFill>
                  <a:srgbClr val="FF0000"/>
                </a:solidFill>
              </a:rPr>
              <a:t> млн. руб.</a:t>
            </a:r>
          </a:p>
          <a:p>
            <a:endParaRPr lang="ru-RU" sz="1600" dirty="0"/>
          </a:p>
        </p:txBody>
      </p:sp>
      <p:sp>
        <p:nvSpPr>
          <p:cNvPr id="20" name="Овал 19"/>
          <p:cNvSpPr/>
          <p:nvPr/>
        </p:nvSpPr>
        <p:spPr>
          <a:xfrm>
            <a:off x="4167769" y="2105547"/>
            <a:ext cx="1263140" cy="714609"/>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4276" tIns="52139" rIns="104276" bIns="52139" rtlCol="0" anchor="ctr"/>
          <a:lstStyle/>
          <a:p>
            <a:pPr algn="ctr"/>
            <a:endParaRPr lang="ru-RU"/>
          </a:p>
        </p:txBody>
      </p:sp>
      <p:sp>
        <p:nvSpPr>
          <p:cNvPr id="21" name="Овал 20"/>
          <p:cNvSpPr/>
          <p:nvPr/>
        </p:nvSpPr>
        <p:spPr>
          <a:xfrm>
            <a:off x="4167777" y="3150161"/>
            <a:ext cx="1263139" cy="551079"/>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4276" tIns="52139" rIns="104276" bIns="52139" rtlCol="0" anchor="ctr"/>
          <a:lstStyle/>
          <a:p>
            <a:pPr algn="ctr"/>
            <a:endParaRPr lang="ru-RU"/>
          </a:p>
        </p:txBody>
      </p:sp>
      <p:sp>
        <p:nvSpPr>
          <p:cNvPr id="23" name="TextBox 22"/>
          <p:cNvSpPr txBox="1"/>
          <p:nvPr/>
        </p:nvSpPr>
        <p:spPr>
          <a:xfrm>
            <a:off x="2230956" y="4415769"/>
            <a:ext cx="6652538" cy="751627"/>
          </a:xfrm>
          <a:prstGeom prst="rect">
            <a:avLst/>
          </a:prstGeom>
          <a:noFill/>
        </p:spPr>
        <p:txBody>
          <a:bodyPr wrap="square" lIns="104276" tIns="52139" rIns="104276" bIns="52139" rtlCol="0">
            <a:spAutoFit/>
          </a:bodyPr>
          <a:lstStyle/>
          <a:p>
            <a:r>
              <a:rPr lang="ru-RU" b="1" i="1" dirty="0" smtClean="0"/>
              <a:t>Рост поступлений за счет «налоговых разрывов»</a:t>
            </a:r>
            <a:endParaRPr lang="ru-RU" b="1" i="1" dirty="0"/>
          </a:p>
        </p:txBody>
      </p:sp>
      <p:cxnSp>
        <p:nvCxnSpPr>
          <p:cNvPr id="25" name="Прямая со стрелкой 24"/>
          <p:cNvCxnSpPr/>
          <p:nvPr/>
        </p:nvCxnSpPr>
        <p:spPr>
          <a:xfrm flipH="1">
            <a:off x="3578304" y="4822977"/>
            <a:ext cx="589465" cy="386716"/>
          </a:xfrm>
          <a:prstGeom prst="straightConnector1">
            <a:avLst/>
          </a:prstGeom>
          <a:ln w="50800">
            <a:solidFill>
              <a:srgbClr val="00206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6525631" y="4822977"/>
            <a:ext cx="673675" cy="307324"/>
          </a:xfrm>
          <a:prstGeom prst="straightConnector1">
            <a:avLst/>
          </a:prstGeom>
          <a:ln w="50800" cmpd="thinThick">
            <a:solidFill>
              <a:srgbClr val="00206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62534" y="5368477"/>
            <a:ext cx="2777127" cy="382295"/>
          </a:xfrm>
          <a:prstGeom prst="rect">
            <a:avLst/>
          </a:prstGeom>
          <a:noFill/>
        </p:spPr>
        <p:txBody>
          <a:bodyPr wrap="square" lIns="104276" tIns="52139" rIns="104276" bIns="52139" rtlCol="0">
            <a:spAutoFit/>
          </a:bodyPr>
          <a:lstStyle/>
          <a:p>
            <a:r>
              <a:rPr lang="ru-RU" sz="1800" i="1" u="sng" dirty="0"/>
              <a:t>По страховым взносам</a:t>
            </a:r>
          </a:p>
        </p:txBody>
      </p:sp>
      <p:sp>
        <p:nvSpPr>
          <p:cNvPr id="29" name="TextBox 28"/>
          <p:cNvSpPr txBox="1"/>
          <p:nvPr/>
        </p:nvSpPr>
        <p:spPr>
          <a:xfrm>
            <a:off x="7196144" y="5317574"/>
            <a:ext cx="1936815" cy="428462"/>
          </a:xfrm>
          <a:prstGeom prst="rect">
            <a:avLst/>
          </a:prstGeom>
          <a:noFill/>
        </p:spPr>
        <p:txBody>
          <a:bodyPr wrap="square" lIns="104276" tIns="52139" rIns="104276" bIns="52139" rtlCol="0">
            <a:spAutoFit/>
          </a:bodyPr>
          <a:lstStyle/>
          <a:p>
            <a:r>
              <a:rPr lang="ru-RU" i="1" u="sng" dirty="0" smtClean="0"/>
              <a:t>По НДФЛ</a:t>
            </a:r>
            <a:endParaRPr lang="ru-RU" i="1" u="sng" dirty="0"/>
          </a:p>
        </p:txBody>
      </p:sp>
      <p:sp>
        <p:nvSpPr>
          <p:cNvPr id="30" name="Овал 29"/>
          <p:cNvSpPr/>
          <p:nvPr/>
        </p:nvSpPr>
        <p:spPr>
          <a:xfrm>
            <a:off x="2062534" y="5709553"/>
            <a:ext cx="2736804" cy="92919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04276" tIns="52139" rIns="104276" bIns="52139" rtlCol="0" anchor="ctr"/>
          <a:lstStyle/>
          <a:p>
            <a:pPr algn="ctr"/>
            <a:endParaRPr lang="ru-RU"/>
          </a:p>
        </p:txBody>
      </p:sp>
      <p:sp>
        <p:nvSpPr>
          <p:cNvPr id="31" name="TextBox 30"/>
          <p:cNvSpPr txBox="1"/>
          <p:nvPr/>
        </p:nvSpPr>
        <p:spPr>
          <a:xfrm>
            <a:off x="2492876" y="6027302"/>
            <a:ext cx="2037966" cy="382295"/>
          </a:xfrm>
          <a:prstGeom prst="rect">
            <a:avLst/>
          </a:prstGeom>
          <a:noFill/>
        </p:spPr>
        <p:txBody>
          <a:bodyPr wrap="square" lIns="104276" tIns="52139" rIns="104276" bIns="52139" rtlCol="0">
            <a:spAutoFit/>
          </a:bodyPr>
          <a:lstStyle/>
          <a:p>
            <a:r>
              <a:rPr lang="ru-RU" sz="1800" b="1" dirty="0">
                <a:solidFill>
                  <a:srgbClr val="FF0000"/>
                </a:solidFill>
              </a:rPr>
              <a:t>49,8 млн. руб.</a:t>
            </a:r>
          </a:p>
        </p:txBody>
      </p:sp>
      <p:sp>
        <p:nvSpPr>
          <p:cNvPr id="33" name="Овал 32"/>
          <p:cNvSpPr/>
          <p:nvPr/>
        </p:nvSpPr>
        <p:spPr>
          <a:xfrm>
            <a:off x="6718167" y="5694330"/>
            <a:ext cx="2357862" cy="94442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04276" tIns="52139" rIns="104276" bIns="52139" rtlCol="0" anchor="ctr"/>
          <a:lstStyle/>
          <a:p>
            <a:pPr algn="ctr"/>
            <a:endParaRPr lang="ru-RU"/>
          </a:p>
        </p:txBody>
      </p:sp>
      <p:sp>
        <p:nvSpPr>
          <p:cNvPr id="34" name="TextBox 33"/>
          <p:cNvSpPr txBox="1"/>
          <p:nvPr/>
        </p:nvSpPr>
        <p:spPr>
          <a:xfrm>
            <a:off x="7109333" y="5977410"/>
            <a:ext cx="1730206" cy="659294"/>
          </a:xfrm>
          <a:prstGeom prst="rect">
            <a:avLst/>
          </a:prstGeom>
          <a:noFill/>
        </p:spPr>
        <p:txBody>
          <a:bodyPr wrap="square" lIns="104276" tIns="52139" rIns="104276" bIns="52139" rtlCol="0">
            <a:spAutoFit/>
          </a:bodyPr>
          <a:lstStyle/>
          <a:p>
            <a:r>
              <a:rPr lang="ru-RU" sz="1800" b="1" dirty="0">
                <a:solidFill>
                  <a:srgbClr val="FF0000"/>
                </a:solidFill>
              </a:rPr>
              <a:t>23,6 млн. руб.</a:t>
            </a:r>
          </a:p>
        </p:txBody>
      </p:sp>
      <p:sp>
        <p:nvSpPr>
          <p:cNvPr id="35" name="Овал 34"/>
          <p:cNvSpPr/>
          <p:nvPr/>
        </p:nvSpPr>
        <p:spPr>
          <a:xfrm>
            <a:off x="8583266" y="4115288"/>
            <a:ext cx="1731786" cy="86134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04276" tIns="52139" rIns="104276" bIns="52139" rtlCol="0" anchor="ctr"/>
          <a:lstStyle/>
          <a:p>
            <a:pPr algn="ctr"/>
            <a:endParaRPr lang="ru-RU"/>
          </a:p>
        </p:txBody>
      </p:sp>
      <p:sp>
        <p:nvSpPr>
          <p:cNvPr id="36" name="TextBox 35"/>
          <p:cNvSpPr txBox="1"/>
          <p:nvPr/>
        </p:nvSpPr>
        <p:spPr>
          <a:xfrm>
            <a:off x="8667476" y="4376293"/>
            <a:ext cx="1563367" cy="597739"/>
          </a:xfrm>
          <a:prstGeom prst="rect">
            <a:avLst/>
          </a:prstGeom>
          <a:noFill/>
        </p:spPr>
        <p:txBody>
          <a:bodyPr wrap="square" lIns="104276" tIns="52139" rIns="104276" bIns="52139" rtlCol="0">
            <a:spAutoFit/>
          </a:bodyPr>
          <a:lstStyle/>
          <a:p>
            <a:r>
              <a:rPr lang="ru-RU" sz="1600" b="1" dirty="0">
                <a:solidFill>
                  <a:srgbClr val="FF0000"/>
                </a:solidFill>
              </a:rPr>
              <a:t>73,4 млн. руб.</a:t>
            </a:r>
          </a:p>
        </p:txBody>
      </p:sp>
    </p:spTree>
    <p:extLst>
      <p:ext uri="{BB962C8B-B14F-4D97-AF65-F5344CB8AC3E}">
        <p14:creationId xmlns:p14="http://schemas.microsoft.com/office/powerpoint/2010/main" val="161887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t>Интерактивный </a:t>
            </a:r>
            <a:r>
              <a:rPr lang="ru-RU" sz="3200" dirty="0"/>
              <a:t>сервис «Налоговый калькулятор по расчёту налоговой нагрузки»</a:t>
            </a:r>
          </a:p>
        </p:txBody>
      </p:sp>
      <p:sp>
        <p:nvSpPr>
          <p:cNvPr id="3" name="Номер слайда 2"/>
          <p:cNvSpPr>
            <a:spLocks noGrp="1"/>
          </p:cNvSpPr>
          <p:nvPr>
            <p:ph type="sldNum" sz="quarter" idx="11"/>
          </p:nvPr>
        </p:nvSpPr>
        <p:spPr/>
        <p:txBody>
          <a:bodyPr/>
          <a:lstStyle/>
          <a:p>
            <a:pPr>
              <a:defRPr/>
            </a:pPr>
            <a:fld id="{0248C165-4E65-4171-91F7-627D705053E0}" type="slidenum">
              <a:rPr lang="ru-RU" smtClean="0"/>
              <a:pPr>
                <a:defRPr/>
              </a:pPr>
              <a:t>8</a:t>
            </a:fld>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364" y="2052439"/>
            <a:ext cx="7056784" cy="482453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72" y="1476374"/>
            <a:ext cx="1872208" cy="2016226"/>
          </a:xfrm>
          <a:prstGeom prst="rect">
            <a:avLst/>
          </a:prstGeom>
        </p:spPr>
      </p:pic>
    </p:spTree>
    <p:extLst>
      <p:ext uri="{BB962C8B-B14F-4D97-AF65-F5344CB8AC3E}">
        <p14:creationId xmlns:p14="http://schemas.microsoft.com/office/powerpoint/2010/main" val="251644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5" y="552451"/>
            <a:ext cx="9196705" cy="851916"/>
          </a:xfrm>
        </p:spPr>
        <p:txBody>
          <a:bodyPr>
            <a:noAutofit/>
          </a:bodyPr>
          <a:lstStyle/>
          <a:p>
            <a:pPr algn="ctr"/>
            <a:r>
              <a:rPr lang="ru-RU" sz="2800" dirty="0" smtClean="0"/>
              <a:t>Средний уровень заработной платы в Ямало-Ненецком автономном </a:t>
            </a:r>
            <a:r>
              <a:rPr lang="ru-RU" sz="2800" dirty="0" smtClean="0"/>
              <a:t>округе в 2017 году </a:t>
            </a:r>
            <a:r>
              <a:rPr lang="ru-RU" sz="2800" dirty="0" smtClean="0"/>
              <a:t>по отраслям, тыс. руб.</a:t>
            </a:r>
            <a:endParaRPr lang="ru-RU" sz="2800" dirty="0"/>
          </a:p>
        </p:txBody>
      </p:sp>
      <p:sp>
        <p:nvSpPr>
          <p:cNvPr id="3" name="Номер слайда 2"/>
          <p:cNvSpPr>
            <a:spLocks noGrp="1"/>
          </p:cNvSpPr>
          <p:nvPr>
            <p:ph type="sldNum" sz="quarter" idx="11"/>
          </p:nvPr>
        </p:nvSpPr>
        <p:spPr/>
        <p:txBody>
          <a:bodyPr/>
          <a:lstStyle/>
          <a:p>
            <a:pPr>
              <a:defRPr/>
            </a:pPr>
            <a:fld id="{0248C165-4E65-4171-91F7-627D705053E0}" type="slidenum">
              <a:rPr lang="ru-RU" smtClean="0"/>
              <a:pPr>
                <a:defRPr/>
              </a:pPr>
              <a:t>9</a:t>
            </a:fld>
            <a:endParaRPr lang="ru-RU" dirty="0"/>
          </a:p>
        </p:txBody>
      </p:sp>
      <p:graphicFrame>
        <p:nvGraphicFramePr>
          <p:cNvPr id="6" name="Диаграмма 5"/>
          <p:cNvGraphicFramePr/>
          <p:nvPr>
            <p:extLst>
              <p:ext uri="{D42A27DB-BD31-4B8C-83A1-F6EECF244321}">
                <p14:modId xmlns:p14="http://schemas.microsoft.com/office/powerpoint/2010/main" val="3216266213"/>
              </p:ext>
            </p:extLst>
          </p:nvPr>
        </p:nvGraphicFramePr>
        <p:xfrm>
          <a:off x="882204" y="1764408"/>
          <a:ext cx="8514766" cy="20162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618508" y="3973728"/>
            <a:ext cx="914400" cy="914400"/>
          </a:xfrm>
          <a:prstGeom prst="rect">
            <a:avLst/>
          </a:prstGeom>
        </p:spPr>
        <p:txBody>
          <a:bodyPr vert="horz" wrap="none" lIns="104306" tIns="52153" rIns="104306" bIns="52153" rtlCol="0" anchor="ctr">
            <a:normAutofit/>
          </a:bodyPr>
          <a:lstStyle/>
          <a:p>
            <a:pPr marL="0" marR="0" indent="0" algn="l" defTabSz="1043056" rtl="0" eaLnBrk="1" fontAlgn="auto" latinLnBrk="0" hangingPunct="1">
              <a:lnSpc>
                <a:spcPct val="100000"/>
              </a:lnSpc>
              <a:spcBef>
                <a:spcPct val="0"/>
              </a:spcBef>
              <a:spcAft>
                <a:spcPts val="0"/>
              </a:spcAft>
              <a:buClrTx/>
              <a:buSzTx/>
              <a:buFontTx/>
              <a:buNone/>
              <a:tabLst/>
            </a:pPr>
            <a:r>
              <a:rPr kumimoji="0" lang="ru-RU" sz="2400" b="1" i="0" u="none" strike="noStrike" kern="1200" cap="none" spc="0" normalizeH="0" baseline="0" noProof="0" dirty="0" smtClean="0">
                <a:ln>
                  <a:noFill/>
                </a:ln>
                <a:solidFill>
                  <a:srgbClr val="005AA9"/>
                </a:solidFill>
                <a:effectLst/>
                <a:uLnTx/>
                <a:uFillTx/>
                <a:latin typeface="+mj-lt"/>
                <a:ea typeface="+mj-ea"/>
                <a:cs typeface="+mj-cs"/>
              </a:rPr>
              <a:t>Если заработная плата ниже</a:t>
            </a:r>
            <a:endParaRPr kumimoji="0" lang="ru-RU" sz="2400" b="1" i="0" u="none" strike="noStrike" kern="1200" cap="none" spc="0" normalizeH="0" baseline="0" noProof="0" dirty="0" smtClean="0">
              <a:ln>
                <a:noFill/>
              </a:ln>
              <a:solidFill>
                <a:srgbClr val="005AA9"/>
              </a:solidFill>
              <a:effectLst/>
              <a:uLnTx/>
              <a:uFillTx/>
              <a:latin typeface="+mj-lt"/>
              <a:ea typeface="+mj-ea"/>
              <a:cs typeface="+mj-cs"/>
            </a:endParaRPr>
          </a:p>
        </p:txBody>
      </p:sp>
      <p:sp>
        <p:nvSpPr>
          <p:cNvPr id="7" name="Стрелка вверх 6"/>
          <p:cNvSpPr/>
          <p:nvPr/>
        </p:nvSpPr>
        <p:spPr>
          <a:xfrm>
            <a:off x="7715031" y="378063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808" y="3973728"/>
            <a:ext cx="2298700" cy="1176492"/>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8788" y="5397127"/>
            <a:ext cx="1800200" cy="1584176"/>
          </a:xfrm>
          <a:prstGeom prst="rect">
            <a:avLst/>
          </a:prstGeom>
        </p:spPr>
      </p:pic>
      <p:sp>
        <p:nvSpPr>
          <p:cNvPr id="11" name="Стрелка вниз 10"/>
          <p:cNvSpPr/>
          <p:nvPr/>
        </p:nvSpPr>
        <p:spPr>
          <a:xfrm>
            <a:off x="5294116" y="4888128"/>
            <a:ext cx="484632" cy="8248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402484" y="5685159"/>
            <a:ext cx="4608512" cy="1296144"/>
          </a:xfrm>
          <a:prstGeom prst="rect">
            <a:avLst/>
          </a:prstGeom>
        </p:spPr>
        <p:txBody>
          <a:bodyPr vert="horz" wrap="none" lIns="104306" tIns="52153" rIns="104306" bIns="52153" rtlCol="0" anchor="ctr">
            <a:normAutofit/>
          </a:bodyPr>
          <a:lstStyle/>
          <a:p>
            <a:pPr marL="0" marR="0" indent="0" algn="l" defTabSz="1043056" rtl="0" eaLnBrk="1" fontAlgn="auto" latinLnBrk="0" hangingPunct="1">
              <a:lnSpc>
                <a:spcPct val="100000"/>
              </a:lnSpc>
              <a:spcBef>
                <a:spcPct val="0"/>
              </a:spcBef>
              <a:spcAft>
                <a:spcPts val="0"/>
              </a:spcAft>
              <a:buClrTx/>
              <a:buSzTx/>
              <a:buFontTx/>
              <a:buNone/>
              <a:tabLst/>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Внимание</a:t>
            </a:r>
            <a:r>
              <a:rPr kumimoji="0" lang="ru-RU" sz="2000" b="1" i="0" u="none" strike="noStrike" kern="1200" cap="none" spc="0" normalizeH="0" baseline="0" noProof="0" dirty="0" smtClean="0">
                <a:ln>
                  <a:noFill/>
                </a:ln>
                <a:solidFill>
                  <a:srgbClr val="005AA9"/>
                </a:solidFill>
                <a:effectLst/>
                <a:uLnTx/>
                <a:uFillTx/>
                <a:latin typeface="+mj-lt"/>
                <a:ea typeface="+mj-ea"/>
                <a:cs typeface="+mj-cs"/>
              </a:rPr>
              <a:t> </a:t>
            </a:r>
          </a:p>
          <a:p>
            <a:pPr marL="0" marR="0" indent="0" algn="l" defTabSz="1043056" rtl="0" eaLnBrk="1" fontAlgn="auto" latinLnBrk="0" hangingPunct="1">
              <a:lnSpc>
                <a:spcPct val="100000"/>
              </a:lnSpc>
              <a:spcBef>
                <a:spcPct val="0"/>
              </a:spcBef>
              <a:spcAft>
                <a:spcPts val="0"/>
              </a:spcAft>
              <a:buClrTx/>
              <a:buSzTx/>
              <a:buFontTx/>
              <a:buNone/>
              <a:tabLst/>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налоговых</a:t>
            </a:r>
            <a:r>
              <a:rPr kumimoji="0" lang="ru-RU" sz="2000" b="1" i="0" u="none" strike="noStrike" kern="1200" cap="none" spc="0" normalizeH="0" baseline="0" noProof="0" dirty="0" smtClean="0">
                <a:ln>
                  <a:noFill/>
                </a:ln>
                <a:solidFill>
                  <a:srgbClr val="005AA9"/>
                </a:solidFill>
                <a:effectLst/>
                <a:uLnTx/>
                <a:uFillTx/>
                <a:latin typeface="+mj-lt"/>
                <a:ea typeface="+mj-ea"/>
                <a:cs typeface="+mj-cs"/>
              </a:rPr>
              <a:t> </a:t>
            </a:r>
            <a:r>
              <a:rPr kumimoji="0" lang="ru-RU" sz="2000" b="1" i="0" u="none" strike="noStrike" kern="1200" cap="none" spc="0" normalizeH="0" baseline="0" noProof="0" dirty="0" smtClean="0">
                <a:ln>
                  <a:noFill/>
                </a:ln>
                <a:solidFill>
                  <a:srgbClr val="FF0000"/>
                </a:solidFill>
                <a:effectLst/>
                <a:uLnTx/>
                <a:uFillTx/>
                <a:latin typeface="+mj-lt"/>
                <a:ea typeface="+mj-ea"/>
                <a:cs typeface="+mj-cs"/>
              </a:rPr>
              <a:t>органов</a:t>
            </a:r>
            <a:endParaRPr kumimoji="0" lang="ru-RU" sz="2000" b="1" i="0" u="none" strike="noStrike" kern="1200" cap="none" spc="0" normalizeH="0" baseline="0" noProof="0" dirty="0" smtClean="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3688721631"/>
      </p:ext>
    </p:extLst>
  </p:cSld>
  <p:clrMapOvr>
    <a:masterClrMapping/>
  </p:clrMapOvr>
</p:sld>
</file>

<file path=ppt/theme/theme1.xml><?xml version="1.0" encoding="utf-8"?>
<a:theme xmlns:a="http://schemas.openxmlformats.org/drawingml/2006/main" name="Слайды К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23877</TotalTime>
  <Words>374</Words>
  <Application>Microsoft Office PowerPoint</Application>
  <PresentationFormat>Произвольный</PresentationFormat>
  <Paragraphs>81</Paragraphs>
  <Slides>10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Слайды КО</vt:lpstr>
      <vt:lpstr> «Результаты контрольной работы и правоприменительная практика УФНС России по Ямало-Ненецкому автономному округу при администрировании налога на доходы физических лиц. Вопросы легализации налоговой базы, характерные (типичные) ошибки, допускаемые налогоплательщиками при составлении налоговой отчетности. Результаты контрольной работы по администрированию страховых взносов. Типичные ошибки, допускаемые налогоплательщиками при составлении расчетов по страховым взносам»  </vt:lpstr>
      <vt:lpstr>    Поступление налога на доходы физических лиц, млрд. руб. </vt:lpstr>
      <vt:lpstr>Результаты контрольной работы по налогу на доходы физических лиц, млн. руб. </vt:lpstr>
      <vt:lpstr>Налоговая ответственность налоговых агентов по статье 123 НК РФ </vt:lpstr>
      <vt:lpstr>            Поступило страховых взносов,                             млн. руб.</vt:lpstr>
      <vt:lpstr>Результаты камеральных налоговых проверок по страховым взносам, млн. руб. </vt:lpstr>
      <vt:lpstr>Работа по легализации заработной платы за 2018 год</vt:lpstr>
      <vt:lpstr>Интерактивный сервис «Налоговый калькулятор по расчёту налоговой нагрузки»</vt:lpstr>
      <vt:lpstr>Средний уровень заработной платы в Ямало-Ненецком автономном округе в 2017 году по отраслям, тыс. руб.</vt:lpstr>
      <vt:lpstr>Презентация PowerPoint</vt:lpstr>
    </vt:vector>
  </TitlesOfParts>
  <Company>UFNS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«Результаты выездного и камерального контроля по итогам 9 месяцев 2013 года с учетом прохождения апелляционной инстанции (УФНС России по Ямало-Ненецкому автономному округу) и Арбитражных судов. Анализ эффективности контрольной работы по итогам 9 месяцев 2013 года»</dc:title>
  <dc:creator>Алла Александровна Бубенщикова</dc:creator>
  <cp:lastModifiedBy>Рузеева Эльмира Даурисовна</cp:lastModifiedBy>
  <cp:revision>1199</cp:revision>
  <cp:lastPrinted>2019-02-12T08:24:48Z</cp:lastPrinted>
  <dcterms:created xsi:type="dcterms:W3CDTF">2013-11-09T10:56:18Z</dcterms:created>
  <dcterms:modified xsi:type="dcterms:W3CDTF">2019-05-24T11:04:14Z</dcterms:modified>
</cp:coreProperties>
</file>